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Gill Sans"/>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45BDCC4-AAD2-49A4-9DFD-DC0D51DFDB9D}">
  <a:tblStyle styleId="{E45BDCC4-AAD2-49A4-9DFD-DC0D51DFDB9D}"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4CC0399-F8BF-44E8-92E9-4351A4390659}"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05C87B0-A941-489E-90B8-61F2A299AAD9}"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GillSans-regular.fntdata"/><Relationship Id="rId47" Type="http://schemas.openxmlformats.org/officeDocument/2006/relationships/slide" Target="slides/slide42.xml"/><Relationship Id="rId49" Type="http://schemas.openxmlformats.org/officeDocument/2006/relationships/font" Target="fonts/Gill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81" name="Google Shape;8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0ad00f886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0ad00f88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60ad00f886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e743d6899_0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4e743d689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e743d6899_0_1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4e743d6899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e743d6899_0_3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4e743d6899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4e743d6899_0_6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4e743d6899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1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1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1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1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1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89" name="Google Shape;28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f50d7986b_1_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5f50d7986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2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f50d7986b_1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g5f50d7986b_1_1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What this slide will communicate:</a:t>
            </a:r>
            <a:endParaRPr/>
          </a:p>
          <a:p>
            <a:pPr indent="0" lvl="0" marL="0" marR="0" rtl="0" algn="l">
              <a:spcBef>
                <a:spcPts val="0"/>
              </a:spcBef>
              <a:spcAft>
                <a:spcPts val="0"/>
              </a:spcAft>
              <a:buClr>
                <a:schemeClr val="dk1"/>
              </a:buClr>
              <a:buSzPts val="1200"/>
              <a:buFont typeface="Calibri"/>
              <a:buNone/>
            </a:pPr>
            <a:r>
              <a:rPr lang="en-US"/>
              <a:t>Zowe framework</a:t>
            </a:r>
            <a:endParaRPr/>
          </a:p>
          <a:p>
            <a:pPr indent="0" lvl="1" marL="457200" rtl="0" algn="l">
              <a:spcBef>
                <a:spcPts val="0"/>
              </a:spcBef>
              <a:spcAft>
                <a:spcPts val="0"/>
              </a:spcAft>
              <a:buClr>
                <a:schemeClr val="dk1"/>
              </a:buClr>
              <a:buSzPts val="1200"/>
              <a:buFont typeface="Calibri"/>
              <a:buNone/>
            </a:pPr>
            <a:r>
              <a:rPr lang="en-US"/>
              <a:t>What is Zoe?  How do we see the organization and project develop over time?</a:t>
            </a:r>
            <a:endParaRPr/>
          </a:p>
          <a:p>
            <a:pPr indent="0" lvl="1" marL="457200" rtl="0" algn="l">
              <a:spcBef>
                <a:spcPts val="0"/>
              </a:spcBef>
              <a:spcAft>
                <a:spcPts val="0"/>
              </a:spcAft>
              <a:buClr>
                <a:schemeClr val="dk1"/>
              </a:buClr>
              <a:buSzPts val="1200"/>
              <a:buFont typeface="Calibri"/>
              <a:buNone/>
            </a:pPr>
            <a:r>
              <a:rPr lang="en-US"/>
              <a:t>What are the architectural design considerations and standards?</a:t>
            </a:r>
            <a:endParaRPr/>
          </a:p>
          <a:p>
            <a:pPr indent="0" lvl="1" marL="457200" rtl="0" algn="l">
              <a:spcBef>
                <a:spcPts val="0"/>
              </a:spcBef>
              <a:spcAft>
                <a:spcPts val="0"/>
              </a:spcAft>
              <a:buClr>
                <a:schemeClr val="dk1"/>
              </a:buClr>
              <a:buSzPts val="1200"/>
              <a:buFont typeface="Calibri"/>
              <a:buNone/>
            </a:pPr>
            <a:r>
              <a:rPr lang="en-US"/>
              <a:t>What are the initial core technologies/IP?  Show the Stack.   Show a roadmap</a:t>
            </a:r>
            <a:endParaRPr/>
          </a:p>
          <a:p>
            <a:pPr indent="0" lvl="1" marL="457200" rtl="0" algn="l">
              <a:spcBef>
                <a:spcPts val="0"/>
              </a:spcBef>
              <a:spcAft>
                <a:spcPts val="0"/>
              </a:spcAft>
              <a:buClr>
                <a:schemeClr val="dk1"/>
              </a:buClr>
              <a:buSzPts val="1200"/>
              <a:buFont typeface="Calibri"/>
              <a:buNone/>
            </a:pPr>
            <a:r>
              <a:rPr lang="en-US"/>
              <a:t>What is each founding member bringing to the table?</a:t>
            </a:r>
            <a:endParaRPr/>
          </a:p>
          <a:p>
            <a:pPr indent="0" lvl="0" marL="7936" rtl="0" algn="l">
              <a:spcBef>
                <a:spcPts val="0"/>
              </a:spcBef>
              <a:spcAft>
                <a:spcPts val="0"/>
              </a:spcAft>
              <a:buClr>
                <a:schemeClr val="dk1"/>
              </a:buClr>
              <a:buSzPts val="1200"/>
              <a:buFont typeface="Calibri"/>
              <a:buNone/>
            </a:pPr>
            <a:r>
              <a:rPr lang="en-US"/>
              <a:t>What is the take-away from this slide?</a:t>
            </a:r>
            <a:endParaRPr/>
          </a:p>
          <a:p>
            <a:pPr indent="0" lvl="0" marL="0" marR="0" rtl="0" algn="l">
              <a:spcBef>
                <a:spcPts val="0"/>
              </a:spcBef>
              <a:spcAft>
                <a:spcPts val="0"/>
              </a:spcAft>
              <a:buClr>
                <a:schemeClr val="dk1"/>
              </a:buClr>
              <a:buSzPts val="1200"/>
              <a:buFont typeface="Calibri"/>
              <a:buNone/>
            </a:pPr>
            <a:r>
              <a:t/>
            </a:r>
            <a:endParaRPr/>
          </a:p>
          <a:p>
            <a:pPr indent="0" lvl="0" marL="0" marR="0" rtl="0" algn="l">
              <a:spcBef>
                <a:spcPts val="0"/>
              </a:spcBef>
              <a:spcAft>
                <a:spcPts val="0"/>
              </a:spcAft>
              <a:buClr>
                <a:schemeClr val="dk1"/>
              </a:buClr>
              <a:buSzPts val="1200"/>
              <a:buFont typeface="Calibri"/>
              <a:buNone/>
            </a:pPr>
            <a:r>
              <a:rPr lang="en-US"/>
              <a:t>The initial contributors IBM, CA, and Rocket as the initial contributors members are committed to investing/extending core technologies and standards to move this project forward.  We also are committed to aligning our future product portfolio development for the mainframe to adopt this open framework.  The Zowe framework offers industry standard REST APIs, API Mediation Layer, an extensible command line interface and an extensible Web-based UI framework and motif.</a:t>
            </a:r>
            <a:endParaRPr/>
          </a:p>
          <a:p>
            <a:pPr indent="0" lvl="0" marL="0" marR="0" rtl="0" algn="l">
              <a:spcBef>
                <a:spcPts val="0"/>
              </a:spcBef>
              <a:spcAft>
                <a:spcPts val="0"/>
              </a:spcAft>
              <a:buClr>
                <a:schemeClr val="dk1"/>
              </a:buClr>
              <a:buSzPts val="1200"/>
              <a:buFont typeface="Calibri"/>
              <a:buNone/>
            </a:pPr>
            <a:r>
              <a:t/>
            </a:r>
            <a:endParaRPr/>
          </a:p>
        </p:txBody>
      </p:sp>
      <p:sp>
        <p:nvSpPr>
          <p:cNvPr id="331" name="Google Shape;331;g5f50d7986b_1_14: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5f50d7986b_1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5f50d7986b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5f50d7986b_1_15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5f50d7986b_1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f50d7986b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5f50d7986b_1_16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p2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p2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4e743d6899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4e743d6899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e6324d507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e6324d50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4e6324d507_0_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5f50d7986b_1_16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5f50d7986b_1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60ad00f886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60ad00f886_6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60ad00f88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60ad00f886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will encourage companies to become sponsoring participants and support the mission of the Open Mainframe Project with resources</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Corporate participation levels include Platinum, Platinum End-User, Silver, Academic and Associate Entity levels.</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Technical Steering Committee will focus on overseeing the technical community</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Approves new Open Mainframe Project projects, sets development process guidelines for the community, sets release guidelines, oversees technical collaboration with upstream projects, etc.</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initial TSC will be bootstrapped with representatives from the Platinum and Platinum End-User level participants with the goal of adding projects with Maintainers to the TSC.</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can contribute, become a project committer or maintainer and thereby serve on the TSC based on the success and quality of their contributions as recognized by peers.</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 Governing Board will oversee business decision making</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Composed of Platinum-level participant appointees, elected Silver representatives, elected Academic Institution representatives, and the TSC Chair.</a:t>
            </a:r>
            <a:endParaRPr/>
          </a:p>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The Governing Board will address the business needs associated with budgeting, planning for any large meetings </a:t>
            </a: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(e.g. a Summit), marketing (if any), whether to run a “summer of code” internship, etc.</a:t>
            </a:r>
            <a:endParaRPr/>
          </a:p>
          <a:p>
            <a:pPr indent="0" lvl="0" marL="0" marR="0" rtl="0" algn="l">
              <a:spcBef>
                <a:spcPts val="0"/>
              </a:spcBef>
              <a:spcAft>
                <a:spcPts val="0"/>
              </a:spcAft>
              <a:buClr>
                <a:schemeClr val="dk1"/>
              </a:buClr>
              <a:buSzPts val="300"/>
              <a:buFont typeface="Calibri"/>
              <a:buNone/>
            </a:pPr>
            <a:r>
              <a:t/>
            </a:r>
            <a:endParaRPr b="0" i="0" sz="1200" u="none" cap="none" strike="noStrike">
              <a:solidFill>
                <a:schemeClr val="dk1"/>
              </a:solidFill>
              <a:latin typeface="Calibri"/>
              <a:ea typeface="Calibri"/>
              <a:cs typeface="Calibri"/>
              <a:sym typeface="Calibri"/>
            </a:endParaRPr>
          </a:p>
        </p:txBody>
      </p:sp>
      <p:sp>
        <p:nvSpPr>
          <p:cNvPr id="565" name="Google Shape;565;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79" name="Google Shape;57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p3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90" name="Google Shape;590;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96" name="Google Shape;596;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p3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p3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21" name="Google Shape;62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rPr lang="en-US"/>
              <a:t>8000 VM of Linux running in their infra</a:t>
            </a:r>
            <a:endParaRPr/>
          </a:p>
        </p:txBody>
      </p:sp>
      <p:sp>
        <p:nvSpPr>
          <p:cNvPr id="113" name="Google Shape;113;p7: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1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1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0ad00f88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0ad00f8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g60ad00f886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1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231775" lvl="0" marL="231775" rtl="0" algn="l">
              <a:spcBef>
                <a:spcPts val="0"/>
              </a:spcBef>
              <a:spcAft>
                <a:spcPts val="0"/>
              </a:spcAft>
              <a:buClr>
                <a:schemeClr val="dk1"/>
              </a:buClr>
              <a:buSzPts val="1200"/>
              <a:buFont typeface="Calibri"/>
              <a:buNone/>
            </a:pPr>
            <a:r>
              <a:rPr lang="en-US" sz="1200"/>
              <a:t>Many users, many developers, many vendors but almost all are working independently or in small groups to improve open source on the mainframe. There was no open “hub” for intersecting together.</a:t>
            </a:r>
            <a:endParaRPr/>
          </a:p>
          <a:p>
            <a:pPr indent="-231775" lvl="0" marL="231775" rtl="0" algn="l">
              <a:spcBef>
                <a:spcPts val="200"/>
              </a:spcBef>
              <a:spcAft>
                <a:spcPts val="0"/>
              </a:spcAft>
              <a:buClr>
                <a:schemeClr val="dk1"/>
              </a:buClr>
              <a:buSzPts val="1200"/>
              <a:buFont typeface="Calibri"/>
              <a:buNone/>
            </a:pPr>
            <a:r>
              <a:rPr lang="en-US" sz="1200"/>
              <a:t>Open source software is built in a “scratch your own itch” model, but unless improvements are shared within a community, the benefits are not realized by the community.</a:t>
            </a:r>
            <a:endParaRPr/>
          </a:p>
          <a:p>
            <a:pPr indent="-231775" lvl="0" marL="231775" rtl="0" algn="l">
              <a:spcBef>
                <a:spcPts val="200"/>
              </a:spcBef>
              <a:spcAft>
                <a:spcPts val="0"/>
              </a:spcAft>
              <a:buClr>
                <a:schemeClr val="dk1"/>
              </a:buClr>
              <a:buSzPts val="1200"/>
              <a:buFont typeface="Calibri"/>
              <a:buNone/>
            </a:pPr>
            <a:r>
              <a:rPr lang="en-US" sz="1200"/>
              <a:t>Coordinating Enterprise Grade improvements to upstream projects is limited today and could improve the quality of improvements and ease of getting them accepted upstream.</a:t>
            </a:r>
            <a:endParaRPr/>
          </a:p>
          <a:p>
            <a:pPr indent="-231775" lvl="0" marL="231775" rtl="0" algn="l">
              <a:spcBef>
                <a:spcPts val="200"/>
              </a:spcBef>
              <a:spcAft>
                <a:spcPts val="0"/>
              </a:spcAft>
              <a:buClr>
                <a:schemeClr val="dk1"/>
              </a:buClr>
              <a:buSzPts val="1200"/>
              <a:buFont typeface="Calibri"/>
              <a:buNone/>
            </a:pPr>
            <a:r>
              <a:rPr lang="en-US" sz="1200"/>
              <a:t>Events, meetings and attempts to coordinate are often led by individual vendors and are often industry specific, lack a community driven purpose, organic interest or are not designed to help the collective community.</a:t>
            </a:r>
            <a:endParaRPr/>
          </a:p>
          <a:p>
            <a:pPr indent="-231775" lvl="0" marL="231775" rtl="0" algn="l">
              <a:spcBef>
                <a:spcPts val="200"/>
              </a:spcBef>
              <a:spcAft>
                <a:spcPts val="0"/>
              </a:spcAft>
              <a:buClr>
                <a:schemeClr val="dk1"/>
              </a:buClr>
              <a:buSzPts val="1200"/>
              <a:buFont typeface="Calibri"/>
              <a:buNone/>
            </a:pPr>
            <a:r>
              <a:rPr lang="en-US" sz="1200"/>
              <a:t>Academic institutions are looking for ways to get their students practical experience to prepare for employment with large Enterprises; clients are looking for skills to employ.</a:t>
            </a:r>
            <a:endParaRPr/>
          </a:p>
          <a:p>
            <a:pPr indent="-231775" lvl="0" marL="231775" rtl="0" algn="l">
              <a:spcBef>
                <a:spcPts val="200"/>
              </a:spcBef>
              <a:spcAft>
                <a:spcPts val="0"/>
              </a:spcAft>
              <a:buClr>
                <a:schemeClr val="dk1"/>
              </a:buClr>
              <a:buSzPts val="1200"/>
              <a:buFont typeface="Calibri"/>
              <a:buNone/>
            </a:pPr>
            <a:r>
              <a:rPr lang="en-US" sz="1200"/>
              <a:t>Open Source communities prosper when there is a neutral home for collaboration, built under rules that encourage participation and sharing, and are designed for the purpose of building technology that the community wants to invest collectively to build together. There are many opportunities for leveraging an open source community focused on the needs of Enterprise Grade environments.</a:t>
            </a:r>
            <a:endParaRPr/>
          </a:p>
          <a:p>
            <a:pPr indent="0" lvl="0" marL="0" marR="0" rtl="0" algn="l">
              <a:spcBef>
                <a:spcPts val="200"/>
              </a:spcBef>
              <a:spcAft>
                <a:spcPts val="0"/>
              </a:spcAft>
              <a:buClr>
                <a:schemeClr val="dk1"/>
              </a:buClr>
              <a:buSzPts val="1200"/>
              <a:buFont typeface="Calibri"/>
              <a:buNone/>
            </a:pPr>
            <a:r>
              <a:t/>
            </a:r>
            <a:endParaRPr/>
          </a:p>
        </p:txBody>
      </p:sp>
      <p:sp>
        <p:nvSpPr>
          <p:cNvPr id="144" name="Google Shape;144;p13:notes"/>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27.png"/><Relationship Id="rId11" Type="http://schemas.openxmlformats.org/officeDocument/2006/relationships/image" Target="../media/image51.png"/><Relationship Id="rId10" Type="http://schemas.openxmlformats.org/officeDocument/2006/relationships/image" Target="../media/image49.png"/><Relationship Id="rId9"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32.png"/><Relationship Id="rId7" Type="http://schemas.openxmlformats.org/officeDocument/2006/relationships/image" Target="../media/image54.png"/><Relationship Id="rId8"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24.png"/><Relationship Id="rId5" Type="http://schemas.openxmlformats.org/officeDocument/2006/relationships/image" Target="../media/image34.png"/><Relationship Id="rId6" Type="http://schemas.openxmlformats.org/officeDocument/2006/relationships/image" Target="../media/image36.png"/><Relationship Id="rId7" Type="http://schemas.openxmlformats.org/officeDocument/2006/relationships/image" Target="../media/image30.png"/><Relationship Id="rId8"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6.png"/><Relationship Id="rId6"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63.png"/><Relationship Id="rId13" Type="http://schemas.openxmlformats.org/officeDocument/2006/relationships/image" Target="../media/image47.png"/><Relationship Id="rId12"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openmainframeproject.org/projects" TargetMode="External"/><Relationship Id="rId4" Type="http://schemas.openxmlformats.org/officeDocument/2006/relationships/image" Target="../media/image42.png"/><Relationship Id="rId9" Type="http://schemas.openxmlformats.org/officeDocument/2006/relationships/image" Target="../media/image78.png"/><Relationship Id="rId14" Type="http://schemas.openxmlformats.org/officeDocument/2006/relationships/image" Target="../media/image82.png"/><Relationship Id="rId5" Type="http://schemas.openxmlformats.org/officeDocument/2006/relationships/image" Target="../media/image39.png"/><Relationship Id="rId6" Type="http://schemas.openxmlformats.org/officeDocument/2006/relationships/image" Target="../media/image58.png"/><Relationship Id="rId7" Type="http://schemas.openxmlformats.org/officeDocument/2006/relationships/image" Target="../media/image61.png"/><Relationship Id="rId8"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0.png"/></Relationships>
</file>

<file path=ppt/slides/_rels/slide23.xml.rels><?xml version="1.0" encoding="UTF-8" standalone="yes"?><Relationships xmlns="http://schemas.openxmlformats.org/package/2006/relationships"><Relationship Id="rId10"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0.png"/><Relationship Id="rId4" Type="http://schemas.openxmlformats.org/officeDocument/2006/relationships/image" Target="../media/image72.png"/><Relationship Id="rId9" Type="http://schemas.openxmlformats.org/officeDocument/2006/relationships/image" Target="../media/image56.png"/><Relationship Id="rId5" Type="http://schemas.openxmlformats.org/officeDocument/2006/relationships/image" Target="../media/image52.png"/><Relationship Id="rId6" Type="http://schemas.openxmlformats.org/officeDocument/2006/relationships/image" Target="../media/image57.png"/><Relationship Id="rId7" Type="http://schemas.openxmlformats.org/officeDocument/2006/relationships/image" Target="../media/image53.png"/><Relationship Id="rId8"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python-zvm-sdk" TargetMode="Externa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penmainframeproject.org/projects/coboltrainingcourse" TargetMode="External"/><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openmainframeproject.github.io/ade/" TargetMode="External"/><Relationship Id="rId4" Type="http://schemas.openxmlformats.org/officeDocument/2006/relationships/image" Target="../media/image62.png"/><Relationship Id="rId5"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6.png"/><Relationship Id="rId4" Type="http://schemas.openxmlformats.org/officeDocument/2006/relationships/image" Target="../media/image64.png"/><Relationship Id="rId5"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github.com/openmainframeproject/tsc/tree/master/proces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en.wikipedia.org/wiki/IBM_z15_(microprocessor)" TargetMode="Externa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8.jpg"/><Relationship Id="rId4" Type="http://schemas.openxmlformats.org/officeDocument/2006/relationships/image" Target="../media/image65.jpg"/><Relationship Id="rId5" Type="http://schemas.openxmlformats.org/officeDocument/2006/relationships/image" Target="../media/image69.jpg"/><Relationship Id="rId6" Type="http://schemas.openxmlformats.org/officeDocument/2006/relationships/image" Target="../media/image67.jpg"/><Relationship Id="rId7" Type="http://schemas.openxmlformats.org/officeDocument/2006/relationships/image" Target="../media/image7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ww.openmainframeproject.org/category/blog/i-am-a-mainframer" TargetMode="External"/><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5.png"/><Relationship Id="rId4" Type="http://schemas.openxmlformats.org/officeDocument/2006/relationships/hyperlink" Target="https://community.openmainframeproject.org/" TargetMode="External"/><Relationship Id="rId5" Type="http://schemas.openxmlformats.org/officeDocument/2006/relationships/image" Target="../media/image71.png"/><Relationship Id="rId6" Type="http://schemas.openxmlformats.org/officeDocument/2006/relationships/hyperlink" Target="https://www.openmainframeproject.org/meetup-program" TargetMode="External"/><Relationship Id="rId7" Type="http://schemas.openxmlformats.org/officeDocument/2006/relationships/hyperlink" Target="https://slack.openmainframeproject.org/" TargetMode="External"/><Relationship Id="rId8" Type="http://schemas.openxmlformats.org/officeDocument/2006/relationships/image" Target="../media/image7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8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7.jpg"/><Relationship Id="rId4" Type="http://schemas.openxmlformats.org/officeDocument/2006/relationships/hyperlink" Target="http://www.openmainframeproject.org/" TargetMode="External"/><Relationship Id="rId9" Type="http://schemas.openxmlformats.org/officeDocument/2006/relationships/image" Target="../media/image2.png"/><Relationship Id="rId5" Type="http://schemas.openxmlformats.org/officeDocument/2006/relationships/hyperlink" Target="https://www.openmainframeproject.org/about/join" TargetMode="External"/><Relationship Id="rId6" Type="http://schemas.openxmlformats.org/officeDocument/2006/relationships/hyperlink" Target="mailto:membership@openmainframeproject.com" TargetMode="External"/><Relationship Id="rId7" Type="http://schemas.openxmlformats.org/officeDocument/2006/relationships/hyperlink" Target="mailto:membership@openmainframeproject.com" TargetMode="External"/><Relationship Id="rId8" Type="http://schemas.openxmlformats.org/officeDocument/2006/relationships/hyperlink" Target="https://www.openmainframeproject.org/about/join/now"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3.jpg"/><Relationship Id="rId5" Type="http://schemas.openxmlformats.org/officeDocument/2006/relationships/image" Target="../media/image11.jpg"/><Relationship Id="rId6" Type="http://schemas.openxmlformats.org/officeDocument/2006/relationships/image" Target="../media/image10.jpg"/><Relationship Id="rId7" Type="http://schemas.openxmlformats.org/officeDocument/2006/relationships/image" Target="../media/image15.jpg"/><Relationship Id="rId8" Type="http://schemas.openxmlformats.org/officeDocument/2006/relationships/image" Target="../media/image1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2"/>
          <p:cNvSpPr txBox="1"/>
          <p:nvPr>
            <p:ph type="ctrTitle"/>
          </p:nvPr>
        </p:nvSpPr>
        <p:spPr>
          <a:xfrm>
            <a:off x="4553842" y="1643174"/>
            <a:ext cx="4185557" cy="236229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Collaboration and Growth of Open Source Enterprise Computing with Open Mainframe Project</a:t>
            </a:r>
            <a:endParaRPr b="0" i="0" sz="3200" u="none" cap="none" strike="noStrike">
              <a:solidFill>
                <a:schemeClr val="lt1"/>
              </a:solidFill>
              <a:latin typeface="Gill Sans"/>
              <a:ea typeface="Gill Sans"/>
              <a:cs typeface="Gill Sans"/>
              <a:sym typeface="Gill Sans"/>
            </a:endParaRPr>
          </a:p>
        </p:txBody>
      </p:sp>
      <p:sp>
        <p:nvSpPr>
          <p:cNvPr id="84" name="Google Shape;84;p12"/>
          <p:cNvSpPr txBox="1"/>
          <p:nvPr>
            <p:ph idx="1" type="subTitle"/>
          </p:nvPr>
        </p:nvSpPr>
        <p:spPr>
          <a:xfrm>
            <a:off x="4571983" y="4114800"/>
            <a:ext cx="4185557" cy="8065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1"/>
          <p:cNvSpPr txBox="1"/>
          <p:nvPr>
            <p:ph type="title"/>
          </p:nvPr>
        </p:nvSpPr>
        <p:spPr>
          <a:xfrm>
            <a:off x="334000" y="159458"/>
            <a:ext cx="7893900" cy="91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on Mainframe innovation accelerates under Open Mainframe Project</a:t>
            </a:r>
            <a:endParaRPr/>
          </a:p>
        </p:txBody>
      </p:sp>
      <p:sp>
        <p:nvSpPr>
          <p:cNvPr id="165" name="Google Shape;165;p21"/>
          <p:cNvSpPr/>
          <p:nvPr/>
        </p:nvSpPr>
        <p:spPr>
          <a:xfrm>
            <a:off x="334000" y="1889550"/>
            <a:ext cx="1768800" cy="13644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2015</a:t>
            </a:r>
            <a:endParaRPr b="1" sz="900"/>
          </a:p>
          <a:p>
            <a:pPr indent="0" lvl="0" marL="0" rtl="0" algn="l">
              <a:spcBef>
                <a:spcPts val="0"/>
              </a:spcBef>
              <a:spcAft>
                <a:spcPts val="0"/>
              </a:spcAft>
              <a:buNone/>
            </a:pPr>
            <a:r>
              <a:rPr b="1" lang="en-US" sz="900">
                <a:solidFill>
                  <a:srgbClr val="434343"/>
                </a:solidFill>
              </a:rPr>
              <a:t>Open Mainframe Project launched</a:t>
            </a:r>
            <a:r>
              <a:rPr b="1" lang="en-US" sz="900">
                <a:solidFill>
                  <a:srgbClr val="434343"/>
                </a:solidFill>
              </a:rPr>
              <a:t> </a:t>
            </a:r>
            <a:r>
              <a:rPr lang="en-US" sz="900">
                <a:solidFill>
                  <a:srgbClr val="434343"/>
                </a:solidFill>
              </a:rPr>
              <a:t>at LinuxCon Seattle, along with LinuxONE and IBM contributions of seed code for ADE</a:t>
            </a:r>
            <a:endParaRPr sz="900">
              <a:solidFill>
                <a:srgbClr val="434343"/>
              </a:solidFill>
            </a:endParaRPr>
          </a:p>
        </p:txBody>
      </p:sp>
      <p:sp>
        <p:nvSpPr>
          <p:cNvPr id="166" name="Google Shape;166;p21"/>
          <p:cNvSpPr/>
          <p:nvPr/>
        </p:nvSpPr>
        <p:spPr>
          <a:xfrm>
            <a:off x="1536516" y="1889550"/>
            <a:ext cx="2296500" cy="1364400"/>
          </a:xfrm>
          <a:prstGeom prst="chevron">
            <a:avLst>
              <a:gd fmla="val 46881"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2016</a:t>
            </a:r>
            <a:endParaRPr b="1" sz="900">
              <a:solidFill>
                <a:schemeClr val="dk1"/>
              </a:solidFill>
            </a:endParaRPr>
          </a:p>
          <a:p>
            <a:pPr indent="0" lvl="0" marL="0" rtl="0" algn="l">
              <a:spcBef>
                <a:spcPts val="0"/>
              </a:spcBef>
              <a:spcAft>
                <a:spcPts val="0"/>
              </a:spcAft>
              <a:buNone/>
            </a:pPr>
            <a:r>
              <a:rPr b="1" lang="en-US" sz="900">
                <a:solidFill>
                  <a:srgbClr val="434343"/>
                </a:solidFill>
              </a:rPr>
              <a:t>First summer interns</a:t>
            </a:r>
            <a:r>
              <a:rPr b="1" lang="en-US" sz="900">
                <a:solidFill>
                  <a:srgbClr val="434343"/>
                </a:solidFill>
              </a:rPr>
              <a:t> </a:t>
            </a:r>
            <a:r>
              <a:rPr lang="en-US" sz="900">
                <a:solidFill>
                  <a:srgbClr val="434343"/>
                </a:solidFill>
              </a:rPr>
              <a:t>port Alpine Linux, contribute to open source tooling.</a:t>
            </a:r>
            <a:endParaRPr sz="900"/>
          </a:p>
        </p:txBody>
      </p:sp>
      <p:sp>
        <p:nvSpPr>
          <p:cNvPr id="167" name="Google Shape;167;p21"/>
          <p:cNvSpPr/>
          <p:nvPr/>
        </p:nvSpPr>
        <p:spPr>
          <a:xfrm>
            <a:off x="3320008" y="1889550"/>
            <a:ext cx="2296500" cy="1364400"/>
          </a:xfrm>
          <a:prstGeom prst="chevron">
            <a:avLst>
              <a:gd fmla="val 46881"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2017</a:t>
            </a:r>
            <a:endParaRPr b="1" sz="900">
              <a:solidFill>
                <a:schemeClr val="dk1"/>
              </a:solidFill>
            </a:endParaRPr>
          </a:p>
          <a:p>
            <a:pPr indent="0" lvl="0" marL="0" rtl="0" algn="l">
              <a:spcBef>
                <a:spcPts val="0"/>
              </a:spcBef>
              <a:spcAft>
                <a:spcPts val="0"/>
              </a:spcAft>
              <a:buNone/>
            </a:pPr>
            <a:r>
              <a:rPr b="1" lang="en-US" sz="900">
                <a:solidFill>
                  <a:srgbClr val="434343"/>
                </a:solidFill>
              </a:rPr>
              <a:t>Doubling of membership </a:t>
            </a:r>
            <a:r>
              <a:rPr lang="en-US" sz="900">
                <a:solidFill>
                  <a:srgbClr val="434343"/>
                </a:solidFill>
              </a:rPr>
              <a:t>with 8 new academic partners and other industry members</a:t>
            </a:r>
            <a:endParaRPr sz="900"/>
          </a:p>
        </p:txBody>
      </p:sp>
      <p:sp>
        <p:nvSpPr>
          <p:cNvPr id="168" name="Google Shape;168;p21"/>
          <p:cNvSpPr/>
          <p:nvPr/>
        </p:nvSpPr>
        <p:spPr>
          <a:xfrm>
            <a:off x="5064682" y="1889550"/>
            <a:ext cx="2296500" cy="1364400"/>
          </a:xfrm>
          <a:prstGeom prst="chevron">
            <a:avLst>
              <a:gd fmla="val 46881"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2018</a:t>
            </a:r>
            <a:endParaRPr b="1" sz="900">
              <a:solidFill>
                <a:schemeClr val="dk1"/>
              </a:solidFill>
            </a:endParaRPr>
          </a:p>
          <a:p>
            <a:pPr indent="0" lvl="0" marL="0" rtl="0" algn="l">
              <a:spcBef>
                <a:spcPts val="0"/>
              </a:spcBef>
              <a:spcAft>
                <a:spcPts val="0"/>
              </a:spcAft>
              <a:buNone/>
            </a:pPr>
            <a:r>
              <a:rPr b="1" lang="en-US" sz="900">
                <a:solidFill>
                  <a:srgbClr val="434343"/>
                </a:solidFill>
              </a:rPr>
              <a:t>Zowe launched</a:t>
            </a:r>
            <a:r>
              <a:rPr b="1" lang="en-US" sz="900">
                <a:solidFill>
                  <a:srgbClr val="434343"/>
                </a:solidFill>
              </a:rPr>
              <a:t> </a:t>
            </a:r>
            <a:r>
              <a:rPr lang="en-US" sz="900">
                <a:solidFill>
                  <a:srgbClr val="434343"/>
                </a:solidFill>
              </a:rPr>
              <a:t>First ever open source project launched on z/OS</a:t>
            </a:r>
            <a:endParaRPr sz="900"/>
          </a:p>
        </p:txBody>
      </p:sp>
      <p:sp>
        <p:nvSpPr>
          <p:cNvPr id="169" name="Google Shape;169;p21"/>
          <p:cNvSpPr/>
          <p:nvPr/>
        </p:nvSpPr>
        <p:spPr>
          <a:xfrm>
            <a:off x="6786100" y="1889550"/>
            <a:ext cx="2296500" cy="1364400"/>
          </a:xfrm>
          <a:prstGeom prst="chevron">
            <a:avLst>
              <a:gd fmla="val 46881" name="adj"/>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2019</a:t>
            </a:r>
            <a:endParaRPr b="1" sz="900">
              <a:solidFill>
                <a:schemeClr val="dk1"/>
              </a:solidFill>
            </a:endParaRPr>
          </a:p>
          <a:p>
            <a:pPr indent="0" lvl="0" marL="0" rtl="0" algn="l">
              <a:spcBef>
                <a:spcPts val="0"/>
              </a:spcBef>
              <a:spcAft>
                <a:spcPts val="0"/>
              </a:spcAft>
              <a:buNone/>
            </a:pPr>
            <a:r>
              <a:rPr b="1" lang="en-US" sz="900">
                <a:solidFill>
                  <a:srgbClr val="434343"/>
                </a:solidFill>
              </a:rPr>
              <a:t>Doubling of hosted projects</a:t>
            </a:r>
            <a:r>
              <a:rPr b="1" lang="en-US" sz="900">
                <a:solidFill>
                  <a:srgbClr val="434343"/>
                </a:solidFill>
              </a:rPr>
              <a:t> </a:t>
            </a:r>
            <a:r>
              <a:rPr lang="en-US" sz="900">
                <a:solidFill>
                  <a:srgbClr val="434343"/>
                </a:solidFill>
              </a:rPr>
              <a:t>with launch of 5 new projects</a:t>
            </a:r>
            <a:endParaRPr sz="900"/>
          </a:p>
        </p:txBody>
      </p:sp>
      <p:pic>
        <p:nvPicPr>
          <p:cNvPr id="170" name="Google Shape;170;p21"/>
          <p:cNvPicPr preferRelativeResize="0"/>
          <p:nvPr/>
        </p:nvPicPr>
        <p:blipFill>
          <a:blip r:embed="rId3">
            <a:alphaModFix/>
          </a:blip>
          <a:stretch>
            <a:fillRect/>
          </a:stretch>
        </p:blipFill>
        <p:spPr>
          <a:xfrm>
            <a:off x="791200" y="3424774"/>
            <a:ext cx="1352227" cy="425400"/>
          </a:xfrm>
          <a:prstGeom prst="rect">
            <a:avLst/>
          </a:prstGeom>
          <a:noFill/>
          <a:ln>
            <a:noFill/>
          </a:ln>
        </p:spPr>
      </p:pic>
      <p:pic>
        <p:nvPicPr>
          <p:cNvPr id="171" name="Google Shape;171;p21"/>
          <p:cNvPicPr preferRelativeResize="0"/>
          <p:nvPr/>
        </p:nvPicPr>
        <p:blipFill>
          <a:blip r:embed="rId4">
            <a:alphaModFix/>
          </a:blip>
          <a:stretch>
            <a:fillRect/>
          </a:stretch>
        </p:blipFill>
        <p:spPr>
          <a:xfrm>
            <a:off x="2456331" y="3486654"/>
            <a:ext cx="1658722" cy="301651"/>
          </a:xfrm>
          <a:prstGeom prst="rect">
            <a:avLst/>
          </a:prstGeom>
          <a:noFill/>
          <a:ln>
            <a:noFill/>
          </a:ln>
        </p:spPr>
      </p:pic>
      <p:pic>
        <p:nvPicPr>
          <p:cNvPr id="172" name="Google Shape;172;p21"/>
          <p:cNvPicPr preferRelativeResize="0"/>
          <p:nvPr/>
        </p:nvPicPr>
        <p:blipFill>
          <a:blip r:embed="rId5">
            <a:alphaModFix/>
          </a:blip>
          <a:stretch>
            <a:fillRect/>
          </a:stretch>
        </p:blipFill>
        <p:spPr>
          <a:xfrm>
            <a:off x="2585199" y="3850176"/>
            <a:ext cx="1352225" cy="541867"/>
          </a:xfrm>
          <a:prstGeom prst="rect">
            <a:avLst/>
          </a:prstGeom>
          <a:noFill/>
          <a:ln>
            <a:noFill/>
          </a:ln>
        </p:spPr>
      </p:pic>
      <p:pic>
        <p:nvPicPr>
          <p:cNvPr id="173" name="Google Shape;173;p21"/>
          <p:cNvPicPr preferRelativeResize="0"/>
          <p:nvPr/>
        </p:nvPicPr>
        <p:blipFill>
          <a:blip r:embed="rId6">
            <a:alphaModFix/>
          </a:blip>
          <a:stretch>
            <a:fillRect/>
          </a:stretch>
        </p:blipFill>
        <p:spPr>
          <a:xfrm>
            <a:off x="7164679" y="3697774"/>
            <a:ext cx="1216365" cy="301650"/>
          </a:xfrm>
          <a:prstGeom prst="rect">
            <a:avLst/>
          </a:prstGeom>
          <a:noFill/>
          <a:ln>
            <a:noFill/>
          </a:ln>
        </p:spPr>
      </p:pic>
      <p:pic>
        <p:nvPicPr>
          <p:cNvPr id="174" name="Google Shape;174;p21"/>
          <p:cNvPicPr preferRelativeResize="0"/>
          <p:nvPr/>
        </p:nvPicPr>
        <p:blipFill>
          <a:blip r:embed="rId7">
            <a:alphaModFix/>
          </a:blip>
          <a:stretch>
            <a:fillRect/>
          </a:stretch>
        </p:blipFill>
        <p:spPr>
          <a:xfrm>
            <a:off x="7172076" y="4352425"/>
            <a:ext cx="1201572" cy="351000"/>
          </a:xfrm>
          <a:prstGeom prst="rect">
            <a:avLst/>
          </a:prstGeom>
          <a:noFill/>
          <a:ln>
            <a:noFill/>
          </a:ln>
        </p:spPr>
      </p:pic>
      <p:pic>
        <p:nvPicPr>
          <p:cNvPr id="175" name="Google Shape;175;p21"/>
          <p:cNvPicPr preferRelativeResize="0"/>
          <p:nvPr/>
        </p:nvPicPr>
        <p:blipFill>
          <a:blip r:embed="rId8">
            <a:alphaModFix/>
          </a:blip>
          <a:stretch>
            <a:fillRect/>
          </a:stretch>
        </p:blipFill>
        <p:spPr>
          <a:xfrm>
            <a:off x="7184221" y="4703425"/>
            <a:ext cx="1177282" cy="425400"/>
          </a:xfrm>
          <a:prstGeom prst="rect">
            <a:avLst/>
          </a:prstGeom>
          <a:noFill/>
          <a:ln>
            <a:noFill/>
          </a:ln>
        </p:spPr>
      </p:pic>
      <p:pic>
        <p:nvPicPr>
          <p:cNvPr id="176" name="Google Shape;176;p21"/>
          <p:cNvPicPr preferRelativeResize="0"/>
          <p:nvPr/>
        </p:nvPicPr>
        <p:blipFill>
          <a:blip r:embed="rId9">
            <a:alphaModFix/>
          </a:blip>
          <a:stretch>
            <a:fillRect/>
          </a:stretch>
        </p:blipFill>
        <p:spPr>
          <a:xfrm>
            <a:off x="7164674" y="3308175"/>
            <a:ext cx="1216375" cy="335381"/>
          </a:xfrm>
          <a:prstGeom prst="rect">
            <a:avLst/>
          </a:prstGeom>
          <a:noFill/>
          <a:ln>
            <a:noFill/>
          </a:ln>
        </p:spPr>
      </p:pic>
      <p:pic>
        <p:nvPicPr>
          <p:cNvPr id="177" name="Google Shape;177;p21"/>
          <p:cNvPicPr preferRelativeResize="0"/>
          <p:nvPr/>
        </p:nvPicPr>
        <p:blipFill>
          <a:blip r:embed="rId10">
            <a:alphaModFix/>
          </a:blip>
          <a:stretch>
            <a:fillRect/>
          </a:stretch>
        </p:blipFill>
        <p:spPr>
          <a:xfrm>
            <a:off x="7164677" y="4051938"/>
            <a:ext cx="1216369" cy="247981"/>
          </a:xfrm>
          <a:prstGeom prst="rect">
            <a:avLst/>
          </a:prstGeom>
          <a:noFill/>
          <a:ln>
            <a:noFill/>
          </a:ln>
        </p:spPr>
      </p:pic>
      <p:pic>
        <p:nvPicPr>
          <p:cNvPr id="178" name="Google Shape;178;p21"/>
          <p:cNvPicPr preferRelativeResize="0"/>
          <p:nvPr/>
        </p:nvPicPr>
        <p:blipFill>
          <a:blip r:embed="rId11">
            <a:alphaModFix/>
          </a:blip>
          <a:stretch>
            <a:fillRect/>
          </a:stretch>
        </p:blipFill>
        <p:spPr>
          <a:xfrm>
            <a:off x="5392375" y="3374453"/>
            <a:ext cx="1177277" cy="5260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333993" y="159442"/>
            <a:ext cx="7816094" cy="54292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Mainframe is key part of Open Source success</a:t>
            </a:r>
            <a:endParaRPr/>
          </a:p>
        </p:txBody>
      </p:sp>
      <p:sp>
        <p:nvSpPr>
          <p:cNvPr id="184" name="Google Shape;184;p22"/>
          <p:cNvSpPr/>
          <p:nvPr/>
        </p:nvSpPr>
        <p:spPr>
          <a:xfrm>
            <a:off x="4089423" y="1228918"/>
            <a:ext cx="1192800" cy="2358900"/>
          </a:xfrm>
          <a:prstGeom prst="frame">
            <a:avLst>
              <a:gd fmla="val 1862" name="adj1"/>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5" name="Google Shape;185;p22"/>
          <p:cNvSpPr txBox="1"/>
          <p:nvPr/>
        </p:nvSpPr>
        <p:spPr>
          <a:xfrm>
            <a:off x="35374"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100%</a:t>
            </a:r>
            <a:endParaRPr b="0" i="0" sz="3400" u="none" cap="none" strike="noStrike">
              <a:solidFill>
                <a:srgbClr val="3F3F3F"/>
              </a:solidFill>
              <a:latin typeface="Gill Sans"/>
              <a:ea typeface="Gill Sans"/>
              <a:cs typeface="Gill Sans"/>
              <a:sym typeface="Gill Sans"/>
            </a:endParaRPr>
          </a:p>
        </p:txBody>
      </p:sp>
      <p:sp>
        <p:nvSpPr>
          <p:cNvPr id="186" name="Google Shape;186;p22"/>
          <p:cNvSpPr txBox="1"/>
          <p:nvPr/>
        </p:nvSpPr>
        <p:spPr>
          <a:xfrm>
            <a:off x="9654" y="1678154"/>
            <a:ext cx="1869279" cy="704394"/>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Supercomputer</a:t>
            </a:r>
            <a:br>
              <a:rPr b="0" i="0" lang="en-US" sz="1600" u="none" cap="none" strike="noStrike">
                <a:solidFill>
                  <a:srgbClr val="3F3F3F"/>
                </a:solidFill>
                <a:latin typeface="Gill Sans"/>
                <a:ea typeface="Gill Sans"/>
                <a:cs typeface="Gill Sans"/>
                <a:sym typeface="Gill Sans"/>
              </a:rPr>
            </a:br>
            <a:r>
              <a:rPr b="0" i="0" lang="en-US" sz="1600" u="none" cap="none" strike="noStrike">
                <a:solidFill>
                  <a:srgbClr val="3F3F3F"/>
                </a:solidFill>
                <a:latin typeface="Gill Sans"/>
                <a:ea typeface="Gill Sans"/>
                <a:cs typeface="Gill Sans"/>
                <a:sym typeface="Gill Sans"/>
              </a:rPr>
              <a:t>Market</a:t>
            </a:r>
            <a:endParaRPr b="0" i="0" sz="1600" u="none" cap="none" strike="noStrike">
              <a:solidFill>
                <a:srgbClr val="3F3F3F"/>
              </a:solidFill>
              <a:latin typeface="Gill Sans"/>
              <a:ea typeface="Gill Sans"/>
              <a:cs typeface="Gill Sans"/>
              <a:sym typeface="Gill Sans"/>
            </a:endParaRPr>
          </a:p>
        </p:txBody>
      </p:sp>
      <p:sp>
        <p:nvSpPr>
          <p:cNvPr id="187" name="Google Shape;187;p22"/>
          <p:cNvSpPr/>
          <p:nvPr/>
        </p:nvSpPr>
        <p:spPr>
          <a:xfrm>
            <a:off x="4116050" y="2397150"/>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188" name="Google Shape;188;p22"/>
          <p:cNvSpPr/>
          <p:nvPr/>
        </p:nvSpPr>
        <p:spPr>
          <a:xfrm>
            <a:off x="431675" y="2392350"/>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189" name="Google Shape;189;p22"/>
          <p:cNvSpPr/>
          <p:nvPr/>
        </p:nvSpPr>
        <p:spPr>
          <a:xfrm>
            <a:off x="6514081" y="2394345"/>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cxnSp>
        <p:nvCxnSpPr>
          <p:cNvPr id="190" name="Google Shape;190;p22"/>
          <p:cNvCxnSpPr>
            <a:stCxn id="188" idx="6"/>
            <a:endCxn id="191" idx="2"/>
          </p:cNvCxnSpPr>
          <p:nvPr/>
        </p:nvCxnSpPr>
        <p:spPr>
          <a:xfrm>
            <a:off x="1510684" y="2932483"/>
            <a:ext cx="158700" cy="3900"/>
          </a:xfrm>
          <a:prstGeom prst="straightConnector1">
            <a:avLst/>
          </a:prstGeom>
          <a:noFill/>
          <a:ln cap="flat" cmpd="sng" w="25400">
            <a:solidFill>
              <a:srgbClr val="3F3F3F"/>
            </a:solidFill>
            <a:prstDash val="solid"/>
            <a:miter lim="800000"/>
            <a:headEnd len="sm" w="sm" type="none"/>
            <a:tailEnd len="sm" w="sm" type="none"/>
          </a:ln>
        </p:spPr>
      </p:cxnSp>
      <p:sp>
        <p:nvSpPr>
          <p:cNvPr id="192" name="Google Shape;192;p22"/>
          <p:cNvSpPr txBox="1"/>
          <p:nvPr/>
        </p:nvSpPr>
        <p:spPr>
          <a:xfrm>
            <a:off x="6179319"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62%</a:t>
            </a:r>
            <a:endParaRPr b="0" i="0" sz="3400" u="none" cap="none" strike="noStrike">
              <a:solidFill>
                <a:srgbClr val="3F3F3F"/>
              </a:solidFill>
              <a:latin typeface="Gill Sans"/>
              <a:ea typeface="Gill Sans"/>
              <a:cs typeface="Gill Sans"/>
              <a:sym typeface="Gill Sans"/>
            </a:endParaRPr>
          </a:p>
        </p:txBody>
      </p:sp>
      <p:sp>
        <p:nvSpPr>
          <p:cNvPr id="193" name="Google Shape;193;p22"/>
          <p:cNvSpPr txBox="1"/>
          <p:nvPr/>
        </p:nvSpPr>
        <p:spPr>
          <a:xfrm>
            <a:off x="6153851" y="1676173"/>
            <a:ext cx="1869279" cy="704394"/>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Embedded</a:t>
            </a:r>
            <a:br>
              <a:rPr b="0" i="0" lang="en-US" sz="1600" u="none" cap="none" strike="noStrike">
                <a:solidFill>
                  <a:srgbClr val="3F3F3F"/>
                </a:solidFill>
                <a:latin typeface="Gill Sans"/>
                <a:ea typeface="Gill Sans"/>
                <a:cs typeface="Gill Sans"/>
                <a:sym typeface="Gill Sans"/>
              </a:rPr>
            </a:br>
            <a:r>
              <a:rPr b="0" i="0" lang="en-US" sz="1600" u="none" cap="none" strike="noStrike">
                <a:solidFill>
                  <a:srgbClr val="3F3F3F"/>
                </a:solidFill>
                <a:latin typeface="Gill Sans"/>
                <a:ea typeface="Gill Sans"/>
                <a:cs typeface="Gill Sans"/>
                <a:sym typeface="Gill Sans"/>
              </a:rPr>
              <a:t>Systems Market</a:t>
            </a:r>
            <a:endParaRPr sz="600"/>
          </a:p>
        </p:txBody>
      </p:sp>
      <p:sp>
        <p:nvSpPr>
          <p:cNvPr id="194" name="Google Shape;194;p22"/>
          <p:cNvSpPr txBox="1"/>
          <p:nvPr/>
        </p:nvSpPr>
        <p:spPr>
          <a:xfrm>
            <a:off x="3740465"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90%</a:t>
            </a:r>
            <a:endParaRPr b="0" i="0" sz="3400" u="none" cap="none" strike="noStrike">
              <a:solidFill>
                <a:srgbClr val="3F3F3F"/>
              </a:solidFill>
              <a:latin typeface="Gill Sans"/>
              <a:ea typeface="Gill Sans"/>
              <a:cs typeface="Gill Sans"/>
              <a:sym typeface="Gill Sans"/>
            </a:endParaRPr>
          </a:p>
        </p:txBody>
      </p:sp>
      <p:sp>
        <p:nvSpPr>
          <p:cNvPr id="195" name="Google Shape;195;p22"/>
          <p:cNvSpPr txBox="1"/>
          <p:nvPr/>
        </p:nvSpPr>
        <p:spPr>
          <a:xfrm>
            <a:off x="3913457" y="1626806"/>
            <a:ext cx="1467066" cy="656779"/>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800" u="none" cap="none" strike="noStrike">
                <a:solidFill>
                  <a:srgbClr val="3F3F3F"/>
                </a:solidFill>
                <a:latin typeface="Gill Sans"/>
                <a:ea typeface="Gill Sans"/>
                <a:cs typeface="Gill Sans"/>
                <a:sym typeface="Gill Sans"/>
              </a:rPr>
              <a:t>Mainframe</a:t>
            </a:r>
            <a:br>
              <a:rPr b="0" i="0" lang="en-US" sz="1800" u="none" cap="none" strike="noStrike">
                <a:solidFill>
                  <a:srgbClr val="3F3F3F"/>
                </a:solidFill>
                <a:latin typeface="Gill Sans"/>
                <a:ea typeface="Gill Sans"/>
                <a:cs typeface="Gill Sans"/>
                <a:sym typeface="Gill Sans"/>
              </a:rPr>
            </a:br>
            <a:r>
              <a:rPr b="0" i="0" lang="en-US" sz="1800" u="none" cap="none" strike="noStrike">
                <a:solidFill>
                  <a:srgbClr val="3F3F3F"/>
                </a:solidFill>
                <a:latin typeface="Gill Sans"/>
                <a:ea typeface="Gill Sans"/>
                <a:cs typeface="Gill Sans"/>
                <a:sym typeface="Gill Sans"/>
              </a:rPr>
              <a:t>Customers</a:t>
            </a:r>
            <a:endParaRPr sz="800"/>
          </a:p>
        </p:txBody>
      </p:sp>
      <p:sp>
        <p:nvSpPr>
          <p:cNvPr id="196" name="Google Shape;196;p22"/>
          <p:cNvSpPr/>
          <p:nvPr/>
        </p:nvSpPr>
        <p:spPr>
          <a:xfrm>
            <a:off x="5319856" y="2396159"/>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197" name="Google Shape;197;p22"/>
          <p:cNvSpPr txBox="1"/>
          <p:nvPr/>
        </p:nvSpPr>
        <p:spPr>
          <a:xfrm>
            <a:off x="4918533"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90%</a:t>
            </a:r>
            <a:endParaRPr b="0" i="0" sz="3400" u="none" cap="none" strike="noStrike">
              <a:solidFill>
                <a:srgbClr val="3F3F3F"/>
              </a:solidFill>
              <a:latin typeface="Gill Sans"/>
              <a:ea typeface="Gill Sans"/>
              <a:cs typeface="Gill Sans"/>
              <a:sym typeface="Gill Sans"/>
            </a:endParaRPr>
          </a:p>
        </p:txBody>
      </p:sp>
      <p:sp>
        <p:nvSpPr>
          <p:cNvPr id="198" name="Google Shape;198;p22"/>
          <p:cNvSpPr txBox="1"/>
          <p:nvPr/>
        </p:nvSpPr>
        <p:spPr>
          <a:xfrm>
            <a:off x="4907297" y="1694372"/>
            <a:ext cx="1869279" cy="704394"/>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Public Cloud</a:t>
            </a:r>
            <a:br>
              <a:rPr b="0" i="0" lang="en-US" sz="1600" u="none" cap="none" strike="noStrike">
                <a:solidFill>
                  <a:srgbClr val="3F3F3F"/>
                </a:solidFill>
                <a:latin typeface="Gill Sans"/>
                <a:ea typeface="Gill Sans"/>
                <a:cs typeface="Gill Sans"/>
                <a:sym typeface="Gill Sans"/>
              </a:rPr>
            </a:br>
            <a:r>
              <a:rPr b="0" i="0" lang="en-US" sz="1600" u="none" cap="none" strike="noStrike">
                <a:solidFill>
                  <a:srgbClr val="3F3F3F"/>
                </a:solidFill>
                <a:latin typeface="Gill Sans"/>
                <a:ea typeface="Gill Sans"/>
                <a:cs typeface="Gill Sans"/>
                <a:sym typeface="Gill Sans"/>
              </a:rPr>
              <a:t>Workload</a:t>
            </a:r>
            <a:endParaRPr sz="600"/>
          </a:p>
        </p:txBody>
      </p:sp>
      <p:cxnSp>
        <p:nvCxnSpPr>
          <p:cNvPr id="199" name="Google Shape;199;p22"/>
          <p:cNvCxnSpPr>
            <a:stCxn id="187" idx="6"/>
            <a:endCxn id="196" idx="2"/>
          </p:cNvCxnSpPr>
          <p:nvPr/>
        </p:nvCxnSpPr>
        <p:spPr>
          <a:xfrm flipH="1" rot="10800000">
            <a:off x="5195060" y="2936383"/>
            <a:ext cx="124800" cy="900"/>
          </a:xfrm>
          <a:prstGeom prst="straightConnector1">
            <a:avLst/>
          </a:prstGeom>
          <a:noFill/>
          <a:ln cap="flat" cmpd="sng" w="25400">
            <a:solidFill>
              <a:srgbClr val="3F3F3F"/>
            </a:solidFill>
            <a:prstDash val="solid"/>
            <a:miter lim="800000"/>
            <a:headEnd len="sm" w="sm" type="none"/>
            <a:tailEnd len="sm" w="sm" type="none"/>
          </a:ln>
        </p:spPr>
      </p:cxnSp>
      <p:cxnSp>
        <p:nvCxnSpPr>
          <p:cNvPr id="200" name="Google Shape;200;p22"/>
          <p:cNvCxnSpPr>
            <a:stCxn id="196" idx="6"/>
            <a:endCxn id="189" idx="2"/>
          </p:cNvCxnSpPr>
          <p:nvPr/>
        </p:nvCxnSpPr>
        <p:spPr>
          <a:xfrm flipH="1" rot="10800000">
            <a:off x="6398866" y="2934492"/>
            <a:ext cx="115200" cy="1800"/>
          </a:xfrm>
          <a:prstGeom prst="straightConnector1">
            <a:avLst/>
          </a:prstGeom>
          <a:noFill/>
          <a:ln cap="flat" cmpd="sng" w="25400">
            <a:solidFill>
              <a:srgbClr val="3F3F3F"/>
            </a:solidFill>
            <a:prstDash val="solid"/>
            <a:miter lim="800000"/>
            <a:headEnd len="sm" w="sm" type="none"/>
            <a:tailEnd len="sm" w="sm" type="none"/>
          </a:ln>
        </p:spPr>
      </p:cxnSp>
      <p:sp>
        <p:nvSpPr>
          <p:cNvPr id="201" name="Google Shape;201;p22"/>
          <p:cNvSpPr txBox="1"/>
          <p:nvPr/>
        </p:nvSpPr>
        <p:spPr>
          <a:xfrm>
            <a:off x="379281" y="4114339"/>
            <a:ext cx="8189416" cy="469242"/>
          </a:xfrm>
          <a:prstGeom prst="rect">
            <a:avLst/>
          </a:prstGeom>
          <a:solidFill>
            <a:srgbClr val="168FDF"/>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rgbClr val="FFFFFF"/>
              </a:buClr>
              <a:buSzPts val="3200"/>
              <a:buFont typeface="Gill Sans"/>
              <a:buNone/>
            </a:pPr>
            <a:r>
              <a:rPr b="0" i="0" lang="en-US" sz="2600" u="none" cap="none" strike="noStrike">
                <a:solidFill>
                  <a:srgbClr val="FFFFFF"/>
                </a:solidFill>
                <a:latin typeface="Gill Sans"/>
                <a:ea typeface="Gill Sans"/>
                <a:cs typeface="Gill Sans"/>
                <a:sym typeface="Gill Sans"/>
              </a:rPr>
              <a:t>Every market Linux has entered it eventually dominates</a:t>
            </a:r>
            <a:endParaRPr sz="800"/>
          </a:p>
        </p:txBody>
      </p:sp>
      <p:pic>
        <p:nvPicPr>
          <p:cNvPr id="202" name="Google Shape;202;p22"/>
          <p:cNvPicPr preferRelativeResize="0"/>
          <p:nvPr/>
        </p:nvPicPr>
        <p:blipFill rotWithShape="1">
          <a:blip r:embed="rId3">
            <a:alphaModFix/>
          </a:blip>
          <a:srcRect b="0" l="0" r="0" t="0"/>
          <a:stretch/>
        </p:blipFill>
        <p:spPr>
          <a:xfrm>
            <a:off x="672980" y="2612933"/>
            <a:ext cx="549437" cy="650448"/>
          </a:xfrm>
          <a:prstGeom prst="rect">
            <a:avLst/>
          </a:prstGeom>
          <a:noFill/>
          <a:ln>
            <a:noFill/>
          </a:ln>
        </p:spPr>
      </p:pic>
      <p:pic>
        <p:nvPicPr>
          <p:cNvPr id="203" name="Google Shape;203;p22"/>
          <p:cNvPicPr preferRelativeResize="0"/>
          <p:nvPr/>
        </p:nvPicPr>
        <p:blipFill rotWithShape="1">
          <a:blip r:embed="rId4">
            <a:alphaModFix/>
          </a:blip>
          <a:srcRect b="0" l="0" r="0" t="0"/>
          <a:stretch/>
        </p:blipFill>
        <p:spPr>
          <a:xfrm>
            <a:off x="4402682" y="2631956"/>
            <a:ext cx="505745" cy="598724"/>
          </a:xfrm>
          <a:prstGeom prst="rect">
            <a:avLst/>
          </a:prstGeom>
          <a:noFill/>
          <a:ln>
            <a:noFill/>
          </a:ln>
        </p:spPr>
      </p:pic>
      <p:pic>
        <p:nvPicPr>
          <p:cNvPr id="204" name="Google Shape;204;p22"/>
          <p:cNvPicPr preferRelativeResize="0"/>
          <p:nvPr/>
        </p:nvPicPr>
        <p:blipFill rotWithShape="1">
          <a:blip r:embed="rId5">
            <a:alphaModFix/>
          </a:blip>
          <a:srcRect b="0" l="0" r="0" t="0"/>
          <a:stretch/>
        </p:blipFill>
        <p:spPr>
          <a:xfrm>
            <a:off x="5532167" y="2522832"/>
            <a:ext cx="654389" cy="774695"/>
          </a:xfrm>
          <a:prstGeom prst="rect">
            <a:avLst/>
          </a:prstGeom>
          <a:noFill/>
          <a:ln>
            <a:noFill/>
          </a:ln>
        </p:spPr>
      </p:pic>
      <p:pic>
        <p:nvPicPr>
          <p:cNvPr id="205" name="Google Shape;205;p22"/>
          <p:cNvPicPr preferRelativeResize="0"/>
          <p:nvPr/>
        </p:nvPicPr>
        <p:blipFill rotWithShape="1">
          <a:blip r:embed="rId6">
            <a:alphaModFix/>
          </a:blip>
          <a:srcRect b="0" l="0" r="0" t="0"/>
          <a:stretch/>
        </p:blipFill>
        <p:spPr>
          <a:xfrm>
            <a:off x="6664627" y="2454393"/>
            <a:ext cx="777916" cy="920932"/>
          </a:xfrm>
          <a:prstGeom prst="rect">
            <a:avLst/>
          </a:prstGeom>
          <a:noFill/>
          <a:ln>
            <a:noFill/>
          </a:ln>
        </p:spPr>
      </p:pic>
      <p:sp>
        <p:nvSpPr>
          <p:cNvPr id="206" name="Google Shape;206;p22"/>
          <p:cNvSpPr txBox="1"/>
          <p:nvPr/>
        </p:nvSpPr>
        <p:spPr>
          <a:xfrm>
            <a:off x="1323031"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82%</a:t>
            </a:r>
            <a:endParaRPr b="0" i="0" sz="3400" u="none" cap="none" strike="noStrike">
              <a:solidFill>
                <a:srgbClr val="3F3F3F"/>
              </a:solidFill>
              <a:latin typeface="Gill Sans"/>
              <a:ea typeface="Gill Sans"/>
              <a:cs typeface="Gill Sans"/>
              <a:sym typeface="Gill Sans"/>
            </a:endParaRPr>
          </a:p>
        </p:txBody>
      </p:sp>
      <p:sp>
        <p:nvSpPr>
          <p:cNvPr id="207" name="Google Shape;207;p22"/>
          <p:cNvSpPr txBox="1"/>
          <p:nvPr/>
        </p:nvSpPr>
        <p:spPr>
          <a:xfrm>
            <a:off x="1551830" y="1675887"/>
            <a:ext cx="1303709" cy="704394"/>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Smartphone Market Share</a:t>
            </a:r>
            <a:endParaRPr sz="600"/>
          </a:p>
        </p:txBody>
      </p:sp>
      <p:sp>
        <p:nvSpPr>
          <p:cNvPr id="191" name="Google Shape;191;p22"/>
          <p:cNvSpPr/>
          <p:nvPr/>
        </p:nvSpPr>
        <p:spPr>
          <a:xfrm>
            <a:off x="1669475" y="2396150"/>
            <a:ext cx="1079009" cy="1080267"/>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pic>
        <p:nvPicPr>
          <p:cNvPr id="208" name="Google Shape;208;p22"/>
          <p:cNvPicPr preferRelativeResize="0"/>
          <p:nvPr/>
        </p:nvPicPr>
        <p:blipFill rotWithShape="1">
          <a:blip r:embed="rId7">
            <a:alphaModFix/>
          </a:blip>
          <a:srcRect b="0" l="0" r="0" t="0"/>
          <a:stretch/>
        </p:blipFill>
        <p:spPr>
          <a:xfrm>
            <a:off x="1875932" y="2552550"/>
            <a:ext cx="623928" cy="738634"/>
          </a:xfrm>
          <a:prstGeom prst="rect">
            <a:avLst/>
          </a:prstGeom>
          <a:noFill/>
          <a:ln>
            <a:noFill/>
          </a:ln>
        </p:spPr>
      </p:pic>
      <p:cxnSp>
        <p:nvCxnSpPr>
          <p:cNvPr id="209" name="Google Shape;209;p22"/>
          <p:cNvCxnSpPr>
            <a:stCxn id="210" idx="6"/>
            <a:endCxn id="187" idx="2"/>
          </p:cNvCxnSpPr>
          <p:nvPr/>
        </p:nvCxnSpPr>
        <p:spPr>
          <a:xfrm flipH="1" rot="10800000">
            <a:off x="3949584" y="2937181"/>
            <a:ext cx="166500" cy="1800"/>
          </a:xfrm>
          <a:prstGeom prst="straightConnector1">
            <a:avLst/>
          </a:prstGeom>
          <a:noFill/>
          <a:ln cap="flat" cmpd="sng" w="25400">
            <a:solidFill>
              <a:srgbClr val="3F3F3F"/>
            </a:solidFill>
            <a:prstDash val="solid"/>
            <a:miter lim="800000"/>
            <a:headEnd len="sm" w="sm" type="none"/>
            <a:tailEnd len="sm" w="sm" type="none"/>
          </a:ln>
        </p:spPr>
      </p:cxnSp>
      <p:sp>
        <p:nvSpPr>
          <p:cNvPr id="210" name="Google Shape;210;p22"/>
          <p:cNvSpPr/>
          <p:nvPr/>
        </p:nvSpPr>
        <p:spPr>
          <a:xfrm>
            <a:off x="2870575" y="2401375"/>
            <a:ext cx="1079009" cy="1075212"/>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211" name="Google Shape;211;p22"/>
          <p:cNvSpPr txBox="1"/>
          <p:nvPr/>
        </p:nvSpPr>
        <p:spPr>
          <a:xfrm>
            <a:off x="2527600" y="1225494"/>
            <a:ext cx="1869279" cy="379330"/>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2nd</a:t>
            </a:r>
            <a:endParaRPr b="0" i="0" sz="3400" u="none" cap="none" strike="noStrike">
              <a:solidFill>
                <a:srgbClr val="3F3F3F"/>
              </a:solidFill>
              <a:latin typeface="Gill Sans"/>
              <a:ea typeface="Gill Sans"/>
              <a:cs typeface="Gill Sans"/>
              <a:sym typeface="Gill Sans"/>
            </a:endParaRPr>
          </a:p>
        </p:txBody>
      </p:sp>
      <p:sp>
        <p:nvSpPr>
          <p:cNvPr id="212" name="Google Shape;212;p22"/>
          <p:cNvSpPr txBox="1"/>
          <p:nvPr/>
        </p:nvSpPr>
        <p:spPr>
          <a:xfrm>
            <a:off x="2433265" y="1673781"/>
            <a:ext cx="2040051" cy="692158"/>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To Windows</a:t>
            </a:r>
            <a:br>
              <a:rPr b="0" i="0" lang="en-US" sz="1600" u="none" cap="none" strike="noStrike">
                <a:solidFill>
                  <a:srgbClr val="3F3F3F"/>
                </a:solidFill>
                <a:latin typeface="Gill Sans"/>
                <a:ea typeface="Gill Sans"/>
                <a:cs typeface="Gill Sans"/>
                <a:sym typeface="Gill Sans"/>
              </a:rPr>
            </a:br>
            <a:r>
              <a:rPr b="0" i="0" lang="en-US" sz="1600" u="none" cap="none" strike="noStrike">
                <a:solidFill>
                  <a:srgbClr val="3F3F3F"/>
                </a:solidFill>
                <a:latin typeface="Gill Sans"/>
                <a:ea typeface="Gill Sans"/>
                <a:cs typeface="Gill Sans"/>
                <a:sym typeface="Gill Sans"/>
              </a:rPr>
              <a:t>in Enterprise</a:t>
            </a:r>
            <a:endParaRPr sz="600"/>
          </a:p>
        </p:txBody>
      </p:sp>
      <p:pic>
        <p:nvPicPr>
          <p:cNvPr id="213" name="Google Shape;213;p22"/>
          <p:cNvPicPr preferRelativeResize="0"/>
          <p:nvPr/>
        </p:nvPicPr>
        <p:blipFill rotWithShape="1">
          <a:blip r:embed="rId8">
            <a:alphaModFix/>
          </a:blip>
          <a:srcRect b="0" l="0" r="0" t="0"/>
          <a:stretch/>
        </p:blipFill>
        <p:spPr>
          <a:xfrm>
            <a:off x="3151948" y="2680935"/>
            <a:ext cx="458390" cy="540037"/>
          </a:xfrm>
          <a:prstGeom prst="rect">
            <a:avLst/>
          </a:prstGeom>
          <a:noFill/>
          <a:ln>
            <a:noFill/>
          </a:ln>
        </p:spPr>
      </p:pic>
      <p:cxnSp>
        <p:nvCxnSpPr>
          <p:cNvPr id="214" name="Google Shape;214;p22"/>
          <p:cNvCxnSpPr>
            <a:stCxn id="191" idx="6"/>
            <a:endCxn id="210" idx="2"/>
          </p:cNvCxnSpPr>
          <p:nvPr/>
        </p:nvCxnSpPr>
        <p:spPr>
          <a:xfrm>
            <a:off x="2748484" y="2936283"/>
            <a:ext cx="122100" cy="2700"/>
          </a:xfrm>
          <a:prstGeom prst="straightConnector1">
            <a:avLst/>
          </a:prstGeom>
          <a:noFill/>
          <a:ln cap="flat" cmpd="sng" w="25400">
            <a:solidFill>
              <a:srgbClr val="3F3F3F"/>
            </a:solidFill>
            <a:prstDash val="solid"/>
            <a:miter lim="800000"/>
            <a:headEnd len="sm" w="sm" type="none"/>
            <a:tailEnd len="sm" w="sm" type="none"/>
          </a:ln>
        </p:spPr>
      </p:cxnSp>
      <p:cxnSp>
        <p:nvCxnSpPr>
          <p:cNvPr id="215" name="Google Shape;215;p22"/>
          <p:cNvCxnSpPr>
            <a:stCxn id="216" idx="2"/>
            <a:endCxn id="189" idx="6"/>
          </p:cNvCxnSpPr>
          <p:nvPr/>
        </p:nvCxnSpPr>
        <p:spPr>
          <a:xfrm flipH="1">
            <a:off x="7592993" y="2911203"/>
            <a:ext cx="90300" cy="23400"/>
          </a:xfrm>
          <a:prstGeom prst="straightConnector1">
            <a:avLst/>
          </a:prstGeom>
          <a:noFill/>
          <a:ln cap="flat" cmpd="sng" w="25400">
            <a:solidFill>
              <a:srgbClr val="3F3F3F"/>
            </a:solidFill>
            <a:prstDash val="solid"/>
            <a:miter lim="800000"/>
            <a:headEnd len="sm" w="sm" type="none"/>
            <a:tailEnd len="sm" w="sm" type="none"/>
          </a:ln>
        </p:spPr>
      </p:cxnSp>
      <p:sp>
        <p:nvSpPr>
          <p:cNvPr id="216" name="Google Shape;216;p22"/>
          <p:cNvSpPr/>
          <p:nvPr/>
        </p:nvSpPr>
        <p:spPr>
          <a:xfrm>
            <a:off x="7683293" y="2371053"/>
            <a:ext cx="1079100" cy="1080300"/>
          </a:xfrm>
          <a:prstGeom prst="ellipse">
            <a:avLst/>
          </a:prstGeom>
          <a:noFill/>
          <a:ln cap="flat" cmpd="sng" w="25400">
            <a:solidFill>
              <a:srgbClr val="3F3F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Gill Sans"/>
              <a:ea typeface="Gill Sans"/>
              <a:cs typeface="Gill Sans"/>
              <a:sym typeface="Gill Sans"/>
            </a:endParaRPr>
          </a:p>
        </p:txBody>
      </p:sp>
      <p:sp>
        <p:nvSpPr>
          <p:cNvPr id="217" name="Google Shape;217;p22"/>
          <p:cNvSpPr txBox="1"/>
          <p:nvPr/>
        </p:nvSpPr>
        <p:spPr>
          <a:xfrm>
            <a:off x="7288693" y="1225494"/>
            <a:ext cx="1869279" cy="381192"/>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400" u="none" cap="none" strike="noStrike">
                <a:solidFill>
                  <a:srgbClr val="3F3F3F"/>
                </a:solidFill>
                <a:latin typeface="Gill Sans"/>
                <a:ea typeface="Gill Sans"/>
                <a:cs typeface="Gill Sans"/>
                <a:sym typeface="Gill Sans"/>
              </a:rPr>
              <a:t>#1</a:t>
            </a:r>
            <a:endParaRPr b="0" i="0" sz="3400" u="none" cap="none" strike="noStrike">
              <a:solidFill>
                <a:srgbClr val="3F3F3F"/>
              </a:solidFill>
              <a:latin typeface="Gill Sans"/>
              <a:ea typeface="Gill Sans"/>
              <a:cs typeface="Gill Sans"/>
              <a:sym typeface="Gill Sans"/>
            </a:endParaRPr>
          </a:p>
        </p:txBody>
      </p:sp>
      <p:sp>
        <p:nvSpPr>
          <p:cNvPr id="218" name="Google Shape;218;p22"/>
          <p:cNvSpPr txBox="1"/>
          <p:nvPr/>
        </p:nvSpPr>
        <p:spPr>
          <a:xfrm>
            <a:off x="7538833" y="1685603"/>
            <a:ext cx="1303709" cy="705991"/>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b="0" i="0" lang="en-US" sz="1600" u="none" cap="none" strike="noStrike">
                <a:solidFill>
                  <a:srgbClr val="3F3F3F"/>
                </a:solidFill>
                <a:latin typeface="Gill Sans"/>
                <a:ea typeface="Gill Sans"/>
                <a:cs typeface="Gill Sans"/>
                <a:sym typeface="Gill Sans"/>
              </a:rPr>
              <a:t>Internet Client</a:t>
            </a:r>
            <a:endParaRPr sz="600"/>
          </a:p>
        </p:txBody>
      </p:sp>
      <p:pic>
        <p:nvPicPr>
          <p:cNvPr id="219" name="Google Shape;219;p22"/>
          <p:cNvPicPr preferRelativeResize="0"/>
          <p:nvPr/>
        </p:nvPicPr>
        <p:blipFill rotWithShape="1">
          <a:blip r:embed="rId7">
            <a:alphaModFix/>
          </a:blip>
          <a:srcRect b="0" l="0" r="0" t="0"/>
          <a:stretch/>
        </p:blipFill>
        <p:spPr>
          <a:xfrm>
            <a:off x="7910833" y="2532315"/>
            <a:ext cx="623928" cy="7386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3"/>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68FDF"/>
              </a:buClr>
              <a:buSzPts val="2400"/>
              <a:buFont typeface="Gill Sans"/>
              <a:buNone/>
            </a:pPr>
            <a:r>
              <a:rPr lang="en-US" sz="2400"/>
              <a:t>Why a Foundation? </a:t>
            </a:r>
            <a:r>
              <a:rPr lang="en-US" sz="2400"/>
              <a:t>Open Ecosystems are Critical to Us All</a:t>
            </a:r>
            <a:endParaRPr sz="1100"/>
          </a:p>
        </p:txBody>
      </p:sp>
      <p:sp>
        <p:nvSpPr>
          <p:cNvPr id="225" name="Google Shape;225;p23"/>
          <p:cNvSpPr txBox="1"/>
          <p:nvPr>
            <p:ph idx="1" type="body"/>
          </p:nvPr>
        </p:nvSpPr>
        <p:spPr>
          <a:xfrm>
            <a:off x="317500" y="943425"/>
            <a:ext cx="4761300" cy="31431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1800"/>
              <a:buNone/>
            </a:pPr>
            <a:r>
              <a:rPr lang="en-US" sz="1800"/>
              <a:t>“It’s one thing to create a great piece of software. It’s quite another to have it make a mark on the entire industry. These are the companies and organizations whose work has had a significant impact on what others build, how they build it, and ultimately, who uses it.”</a:t>
            </a:r>
            <a:endParaRPr sz="1100"/>
          </a:p>
          <a:p>
            <a:pPr indent="0" lvl="0" marL="0" rtl="0" algn="l">
              <a:lnSpc>
                <a:spcPct val="100000"/>
              </a:lnSpc>
              <a:spcBef>
                <a:spcPts val="800"/>
              </a:spcBef>
              <a:spcAft>
                <a:spcPts val="0"/>
              </a:spcAft>
              <a:buSzPts val="1800"/>
              <a:buNone/>
            </a:pPr>
            <a:r>
              <a:rPr lang="en-US" sz="1800"/>
              <a:t>SD Times Influencers: Apple, Facebook, Google, IBM, Intel, Microsoft, GitHub, Netflix, Red Hat, Slack, </a:t>
            </a:r>
            <a:r>
              <a:rPr i="1" lang="en-US" sz="1800">
                <a:solidFill>
                  <a:srgbClr val="FF0000"/>
                </a:solidFill>
              </a:rPr>
              <a:t>The Linux Foundation</a:t>
            </a:r>
            <a:endParaRPr sz="1100"/>
          </a:p>
        </p:txBody>
      </p:sp>
      <p:pic>
        <p:nvPicPr>
          <p:cNvPr id="226" name="Google Shape;226;p23"/>
          <p:cNvPicPr preferRelativeResize="0"/>
          <p:nvPr/>
        </p:nvPicPr>
        <p:blipFill rotWithShape="1">
          <a:blip r:embed="rId3">
            <a:alphaModFix/>
          </a:blip>
          <a:srcRect b="0" l="0" r="0" t="0"/>
          <a:stretch/>
        </p:blipFill>
        <p:spPr>
          <a:xfrm>
            <a:off x="5871477" y="1041063"/>
            <a:ext cx="2581944" cy="26459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4"/>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68FDF"/>
              </a:buClr>
              <a:buSzPts val="2400"/>
              <a:buFont typeface="Gill Sans"/>
              <a:buNone/>
            </a:pPr>
            <a:r>
              <a:rPr lang="en-US" sz="2400"/>
              <a:t>The Linux Foundation focuses on creating innovation engines</a:t>
            </a:r>
            <a:endParaRPr sz="1100"/>
          </a:p>
        </p:txBody>
      </p:sp>
      <p:sp>
        <p:nvSpPr>
          <p:cNvPr id="232" name="Google Shape;232;p24"/>
          <p:cNvSpPr txBox="1"/>
          <p:nvPr>
            <p:ph idx="1" type="body"/>
          </p:nvPr>
        </p:nvSpPr>
        <p:spPr>
          <a:xfrm>
            <a:off x="317500" y="943425"/>
            <a:ext cx="2606700" cy="3143100"/>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pic>
        <p:nvPicPr>
          <p:cNvPr id="233" name="Google Shape;233;p24"/>
          <p:cNvPicPr preferRelativeResize="0"/>
          <p:nvPr/>
        </p:nvPicPr>
        <p:blipFill rotWithShape="1">
          <a:blip r:embed="rId3">
            <a:alphaModFix/>
          </a:blip>
          <a:srcRect b="0" l="0" r="0" t="0"/>
          <a:stretch/>
        </p:blipFill>
        <p:spPr>
          <a:xfrm>
            <a:off x="3879524" y="886103"/>
            <a:ext cx="3863636" cy="3882632"/>
          </a:xfrm>
          <a:prstGeom prst="rect">
            <a:avLst/>
          </a:prstGeom>
          <a:noFill/>
          <a:ln>
            <a:noFill/>
          </a:ln>
        </p:spPr>
      </p:pic>
      <p:pic>
        <p:nvPicPr>
          <p:cNvPr id="234" name="Google Shape;234;p24"/>
          <p:cNvPicPr preferRelativeResize="0"/>
          <p:nvPr/>
        </p:nvPicPr>
        <p:blipFill rotWithShape="1">
          <a:blip r:embed="rId4">
            <a:alphaModFix/>
          </a:blip>
          <a:srcRect b="0" l="0" r="0" t="0"/>
          <a:stretch/>
        </p:blipFill>
        <p:spPr>
          <a:xfrm rot="1800000">
            <a:off x="4524869" y="1510696"/>
            <a:ext cx="2572946" cy="2585596"/>
          </a:xfrm>
          <a:prstGeom prst="rect">
            <a:avLst/>
          </a:prstGeom>
          <a:noFill/>
          <a:ln>
            <a:noFill/>
          </a:ln>
        </p:spPr>
      </p:pic>
      <p:sp>
        <p:nvSpPr>
          <p:cNvPr id="235" name="Google Shape;235;p24"/>
          <p:cNvSpPr txBox="1"/>
          <p:nvPr/>
        </p:nvSpPr>
        <p:spPr>
          <a:xfrm>
            <a:off x="5113961" y="814210"/>
            <a:ext cx="1382831" cy="38215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236" name="Google Shape;236;p24"/>
          <p:cNvSpPr txBox="1"/>
          <p:nvPr/>
        </p:nvSpPr>
        <p:spPr>
          <a:xfrm>
            <a:off x="2924092" y="3353164"/>
            <a:ext cx="1382831" cy="382155"/>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237" name="Google Shape;237;p24"/>
          <p:cNvSpPr txBox="1"/>
          <p:nvPr/>
        </p:nvSpPr>
        <p:spPr>
          <a:xfrm>
            <a:off x="7291701" y="33566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238" name="Google Shape;238;p24"/>
          <p:cNvSpPr txBox="1"/>
          <p:nvPr/>
        </p:nvSpPr>
        <p:spPr>
          <a:xfrm rot="-4576616">
            <a:off x="4525735" y="24425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239" name="Google Shape;239;p24"/>
          <p:cNvSpPr txBox="1"/>
          <p:nvPr/>
        </p:nvSpPr>
        <p:spPr>
          <a:xfrm>
            <a:off x="5228316" y="1890662"/>
            <a:ext cx="1041768" cy="382155"/>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240" name="Google Shape;240;p24"/>
          <p:cNvSpPr txBox="1"/>
          <p:nvPr/>
        </p:nvSpPr>
        <p:spPr>
          <a:xfrm rot="2174081">
            <a:off x="4944768" y="3312822"/>
            <a:ext cx="834306" cy="382155"/>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241" name="Google Shape;241;p24"/>
          <p:cNvSpPr txBox="1"/>
          <p:nvPr/>
        </p:nvSpPr>
        <p:spPr>
          <a:xfrm rot="3550340">
            <a:off x="5995551" y="2264871"/>
            <a:ext cx="1041768" cy="382155"/>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242" name="Google Shape;242;p24"/>
          <p:cNvSpPr txBox="1"/>
          <p:nvPr/>
        </p:nvSpPr>
        <p:spPr>
          <a:xfrm rot="-2515333">
            <a:off x="5857142" y="3210033"/>
            <a:ext cx="1041768" cy="382155"/>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5"/>
          <p:cNvSpPr txBox="1"/>
          <p:nvPr>
            <p:ph type="title"/>
          </p:nvPr>
        </p:nvSpPr>
        <p:spPr>
          <a:xfrm>
            <a:off x="333992" y="159442"/>
            <a:ext cx="7893900" cy="4473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rgbClr val="168FDF"/>
              </a:buClr>
              <a:buSzPts val="2400"/>
              <a:buFont typeface="Gill Sans"/>
              <a:buNone/>
            </a:pPr>
            <a:r>
              <a:rPr lang="en-US" sz="2400"/>
              <a:t>Foundations</a:t>
            </a:r>
            <a:r>
              <a:rPr lang="en-US" sz="2400"/>
              <a:t> enable the gears of innovation to spin faster</a:t>
            </a:r>
            <a:endParaRPr sz="1100"/>
          </a:p>
        </p:txBody>
      </p:sp>
      <p:grpSp>
        <p:nvGrpSpPr>
          <p:cNvPr id="248" name="Google Shape;248;p25"/>
          <p:cNvGrpSpPr/>
          <p:nvPr/>
        </p:nvGrpSpPr>
        <p:grpSpPr>
          <a:xfrm>
            <a:off x="563505" y="785900"/>
            <a:ext cx="3548014" cy="3550910"/>
            <a:chOff x="-77518" y="662279"/>
            <a:chExt cx="5997204" cy="6002100"/>
          </a:xfrm>
        </p:grpSpPr>
        <p:pic>
          <p:nvPicPr>
            <p:cNvPr id="249" name="Google Shape;249;p25"/>
            <p:cNvPicPr preferRelativeResize="0"/>
            <p:nvPr/>
          </p:nvPicPr>
          <p:blipFill rotWithShape="1">
            <a:blip r:embed="rId3">
              <a:alphaModFix/>
            </a:blip>
            <a:srcRect b="0" l="0" r="0" t="0"/>
            <a:stretch/>
          </p:blipFill>
          <p:spPr>
            <a:xfrm rot="-1548588">
              <a:off x="677715" y="1414694"/>
              <a:ext cx="4486737" cy="4497270"/>
            </a:xfrm>
            <a:prstGeom prst="rect">
              <a:avLst/>
            </a:prstGeom>
            <a:noFill/>
            <a:ln>
              <a:noFill/>
            </a:ln>
          </p:spPr>
        </p:pic>
        <p:pic>
          <p:nvPicPr>
            <p:cNvPr id="250" name="Google Shape;250;p25"/>
            <p:cNvPicPr preferRelativeResize="0"/>
            <p:nvPr/>
          </p:nvPicPr>
          <p:blipFill rotWithShape="1">
            <a:blip r:embed="rId4">
              <a:alphaModFix/>
            </a:blip>
            <a:srcRect b="0" l="0" r="0" t="0"/>
            <a:stretch/>
          </p:blipFill>
          <p:spPr>
            <a:xfrm>
              <a:off x="1122820" y="1790942"/>
              <a:ext cx="3638550" cy="3648075"/>
            </a:xfrm>
            <a:prstGeom prst="rect">
              <a:avLst/>
            </a:prstGeom>
            <a:noFill/>
            <a:ln>
              <a:noFill/>
            </a:ln>
          </p:spPr>
        </p:pic>
        <p:sp>
          <p:nvSpPr>
            <p:cNvPr id="251" name="Google Shape;251;p25"/>
            <p:cNvSpPr/>
            <p:nvPr/>
          </p:nvSpPr>
          <p:spPr>
            <a:xfrm>
              <a:off x="2143719" y="3406918"/>
              <a:ext cx="1583630" cy="43088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Projects</a:t>
              </a:r>
              <a:endParaRPr sz="1100"/>
            </a:p>
          </p:txBody>
        </p:sp>
      </p:grpSp>
      <p:pic>
        <p:nvPicPr>
          <p:cNvPr id="252" name="Google Shape;252;p25"/>
          <p:cNvPicPr preferRelativeResize="0"/>
          <p:nvPr/>
        </p:nvPicPr>
        <p:blipFill rotWithShape="1">
          <a:blip r:embed="rId3">
            <a:alphaModFix/>
          </a:blip>
          <a:srcRect b="0" l="0" r="0" t="0"/>
          <a:stretch/>
        </p:blipFill>
        <p:spPr>
          <a:xfrm rot="-1115111">
            <a:off x="2971271" y="2039126"/>
            <a:ext cx="2654405" cy="2660636"/>
          </a:xfrm>
          <a:prstGeom prst="rect">
            <a:avLst/>
          </a:prstGeom>
          <a:noFill/>
          <a:ln>
            <a:noFill/>
          </a:ln>
        </p:spPr>
      </p:pic>
      <p:pic>
        <p:nvPicPr>
          <p:cNvPr id="253" name="Google Shape;253;p25"/>
          <p:cNvPicPr preferRelativeResize="0"/>
          <p:nvPr/>
        </p:nvPicPr>
        <p:blipFill rotWithShape="1">
          <a:blip r:embed="rId5">
            <a:alphaModFix/>
          </a:blip>
          <a:srcRect b="0" l="0" r="0" t="0"/>
          <a:stretch/>
        </p:blipFill>
        <p:spPr>
          <a:xfrm rot="433477">
            <a:off x="3238098" y="2263509"/>
            <a:ext cx="2152607" cy="2158242"/>
          </a:xfrm>
          <a:prstGeom prst="rect">
            <a:avLst/>
          </a:prstGeom>
          <a:noFill/>
          <a:ln>
            <a:noFill/>
          </a:ln>
        </p:spPr>
      </p:pic>
      <p:sp>
        <p:nvSpPr>
          <p:cNvPr id="254" name="Google Shape;254;p25"/>
          <p:cNvSpPr/>
          <p:nvPr/>
        </p:nvSpPr>
        <p:spPr>
          <a:xfrm>
            <a:off x="3841555" y="3219016"/>
            <a:ext cx="936893" cy="25491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Solutions</a:t>
            </a:r>
            <a:endParaRPr sz="1100"/>
          </a:p>
        </p:txBody>
      </p:sp>
      <p:grpSp>
        <p:nvGrpSpPr>
          <p:cNvPr id="255" name="Google Shape;255;p25"/>
          <p:cNvGrpSpPr/>
          <p:nvPr/>
        </p:nvGrpSpPr>
        <p:grpSpPr>
          <a:xfrm>
            <a:off x="4531731" y="1008493"/>
            <a:ext cx="3548014" cy="3550910"/>
            <a:chOff x="3076387" y="631279"/>
            <a:chExt cx="5997204" cy="6002100"/>
          </a:xfrm>
        </p:grpSpPr>
        <p:pic>
          <p:nvPicPr>
            <p:cNvPr id="256" name="Google Shape;256;p25"/>
            <p:cNvPicPr preferRelativeResize="0"/>
            <p:nvPr/>
          </p:nvPicPr>
          <p:blipFill rotWithShape="1">
            <a:blip r:embed="rId3">
              <a:alphaModFix/>
            </a:blip>
            <a:srcRect b="0" l="0" r="0" t="0"/>
            <a:stretch/>
          </p:blipFill>
          <p:spPr>
            <a:xfrm rot="-1548588">
              <a:off x="3831620" y="1383694"/>
              <a:ext cx="4486737" cy="4497270"/>
            </a:xfrm>
            <a:prstGeom prst="rect">
              <a:avLst/>
            </a:prstGeom>
            <a:noFill/>
            <a:ln>
              <a:noFill/>
            </a:ln>
          </p:spPr>
        </p:pic>
        <p:pic>
          <p:nvPicPr>
            <p:cNvPr id="257" name="Google Shape;257;p25"/>
            <p:cNvPicPr preferRelativeResize="0"/>
            <p:nvPr/>
          </p:nvPicPr>
          <p:blipFill rotWithShape="1">
            <a:blip r:embed="rId6">
              <a:alphaModFix/>
            </a:blip>
            <a:srcRect b="0" l="0" r="0" t="0"/>
            <a:stretch/>
          </p:blipFill>
          <p:spPr>
            <a:xfrm>
              <a:off x="4276725" y="1759942"/>
              <a:ext cx="3638550" cy="3648075"/>
            </a:xfrm>
            <a:prstGeom prst="rect">
              <a:avLst/>
            </a:prstGeom>
            <a:noFill/>
            <a:ln>
              <a:noFill/>
            </a:ln>
          </p:spPr>
        </p:pic>
        <p:sp>
          <p:nvSpPr>
            <p:cNvPr id="258" name="Google Shape;258;p25"/>
            <p:cNvSpPr/>
            <p:nvPr/>
          </p:nvSpPr>
          <p:spPr>
            <a:xfrm>
              <a:off x="5297624" y="3375918"/>
              <a:ext cx="1583630" cy="430887"/>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US" sz="1400">
                  <a:solidFill>
                    <a:schemeClr val="dk1"/>
                  </a:solidFill>
                  <a:latin typeface="Gill Sans"/>
                  <a:ea typeface="Gill Sans"/>
                  <a:cs typeface="Gill Sans"/>
                  <a:sym typeface="Gill Sans"/>
                </a:rPr>
                <a:t>Value</a:t>
              </a:r>
              <a:endParaRPr sz="1100"/>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26"/>
          <p:cNvSpPr txBox="1"/>
          <p:nvPr>
            <p:ph type="title"/>
          </p:nvPr>
        </p:nvSpPr>
        <p:spPr>
          <a:xfrm>
            <a:off x="334000" y="159525"/>
            <a:ext cx="8317500" cy="47751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168FDF"/>
              </a:buClr>
              <a:buSzPts val="3300"/>
              <a:buFont typeface="Gill Sans"/>
              <a:buNone/>
            </a:pPr>
            <a:r>
              <a:rPr lang="en-US" sz="3300"/>
              <a:t>One Developer at a Time and </a:t>
            </a:r>
            <a:br>
              <a:rPr lang="en-US" sz="3300"/>
            </a:br>
            <a:r>
              <a:rPr lang="en-US" sz="3300"/>
              <a:t>One Industry at a Time</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7"/>
          <p:cNvSpPr txBox="1"/>
          <p:nvPr>
            <p:ph idx="1" type="body"/>
          </p:nvPr>
        </p:nvSpPr>
        <p:spPr>
          <a:xfrm>
            <a:off x="524535" y="207034"/>
            <a:ext cx="7696439" cy="4668102"/>
          </a:xfrm>
          <a:prstGeom prst="rect">
            <a:avLst/>
          </a:prstGeom>
          <a:noFill/>
          <a:ln>
            <a:noFill/>
          </a:ln>
        </p:spPr>
        <p:txBody>
          <a:bodyPr anchorCtr="0" anchor="t" bIns="91425" lIns="91425" spcFirstLastPara="1" rIns="91425" wrap="square" tIns="91425">
            <a:noAutofit/>
          </a:bodyPr>
          <a:lstStyle/>
          <a:p>
            <a:pPr indent="0" lvl="0" marL="127000" rtl="0" algn="l">
              <a:lnSpc>
                <a:spcPct val="100000"/>
              </a:lnSpc>
              <a:spcBef>
                <a:spcPts val="0"/>
              </a:spcBef>
              <a:spcAft>
                <a:spcPts val="0"/>
              </a:spcAft>
              <a:buSzPts val="2000"/>
              <a:buNone/>
            </a:pPr>
            <a:r>
              <a:rPr lang="en-US">
                <a:solidFill>
                  <a:schemeClr val="dk1"/>
                </a:solidFill>
              </a:rPr>
              <a:t>Mission of the Open Mainframe Project: </a:t>
            </a:r>
            <a:endParaRPr/>
          </a:p>
          <a:p>
            <a:pPr indent="0" lvl="0" marL="127000" rtl="0" algn="l">
              <a:lnSpc>
                <a:spcPct val="100000"/>
              </a:lnSpc>
              <a:spcBef>
                <a:spcPts val="1200"/>
              </a:spcBef>
              <a:spcAft>
                <a:spcPts val="0"/>
              </a:spcAft>
              <a:buSzPts val="2800"/>
              <a:buNone/>
            </a:pPr>
            <a:r>
              <a:rPr b="1" lang="en-US" sz="2800">
                <a:solidFill>
                  <a:srgbClr val="0070C0"/>
                </a:solidFill>
              </a:rPr>
              <a:t>Build community and adoption of Open Source on the mainframe </a:t>
            </a:r>
            <a:endParaRPr/>
          </a:p>
          <a:p>
            <a:pPr indent="0" lvl="0" marL="127000" rtl="0" algn="l">
              <a:lnSpc>
                <a:spcPct val="100000"/>
              </a:lnSpc>
              <a:spcBef>
                <a:spcPts val="1200"/>
              </a:spcBef>
              <a:spcAft>
                <a:spcPts val="0"/>
              </a:spcAft>
              <a:buSzPts val="2000"/>
              <a:buNone/>
            </a:pPr>
            <a:r>
              <a:t/>
            </a:r>
            <a:endParaRPr>
              <a:solidFill>
                <a:schemeClr val="dk1"/>
              </a:solidFill>
            </a:endParaRPr>
          </a:p>
          <a:p>
            <a:pPr indent="-230187" lvl="1" marL="742950" rtl="0" algn="l">
              <a:lnSpc>
                <a:spcPct val="100000"/>
              </a:lnSpc>
              <a:spcBef>
                <a:spcPts val="1200"/>
              </a:spcBef>
              <a:spcAft>
                <a:spcPts val="0"/>
              </a:spcAft>
              <a:buSzPts val="2400"/>
              <a:buFont typeface="Arial"/>
              <a:buChar char="•"/>
            </a:pPr>
            <a:r>
              <a:rPr b="1" lang="en-US" sz="2400">
                <a:solidFill>
                  <a:srgbClr val="FF9900"/>
                </a:solidFill>
              </a:rPr>
              <a:t>Eliminating barriers </a:t>
            </a:r>
            <a:r>
              <a:rPr lang="en-US" sz="2000"/>
              <a:t>to Open Source adoption on the mainframe</a:t>
            </a:r>
            <a:endParaRPr/>
          </a:p>
          <a:p>
            <a:pPr indent="-230187" lvl="1" marL="742950" rtl="0" algn="l">
              <a:lnSpc>
                <a:spcPct val="100000"/>
              </a:lnSpc>
              <a:spcBef>
                <a:spcPts val="1200"/>
              </a:spcBef>
              <a:spcAft>
                <a:spcPts val="0"/>
              </a:spcAft>
              <a:buSzPts val="2400"/>
              <a:buFont typeface="Arial"/>
              <a:buChar char="•"/>
            </a:pPr>
            <a:r>
              <a:rPr b="1" lang="en-US" sz="2400">
                <a:solidFill>
                  <a:srgbClr val="00B0F0"/>
                </a:solidFill>
              </a:rPr>
              <a:t>Demonstrating value </a:t>
            </a:r>
            <a:r>
              <a:rPr lang="en-US" sz="2000"/>
              <a:t>of the mainframe on technical and business levels</a:t>
            </a:r>
            <a:endParaRPr/>
          </a:p>
          <a:p>
            <a:pPr indent="-230187" lvl="1" marL="742950" rtl="0" algn="l">
              <a:lnSpc>
                <a:spcPct val="100000"/>
              </a:lnSpc>
              <a:spcBef>
                <a:spcPts val="1200"/>
              </a:spcBef>
              <a:spcAft>
                <a:spcPts val="0"/>
              </a:spcAft>
              <a:buSzPts val="2400"/>
              <a:buFont typeface="Arial"/>
              <a:buChar char="•"/>
            </a:pPr>
            <a:r>
              <a:rPr b="1" lang="en-US" sz="2400">
                <a:solidFill>
                  <a:schemeClr val="accent2"/>
                </a:solidFill>
              </a:rPr>
              <a:t>Strengthening collaboration </a:t>
            </a:r>
            <a:r>
              <a:rPr lang="en-US" sz="2000">
                <a:solidFill>
                  <a:schemeClr val="dk1"/>
                </a:solidFill>
              </a:rPr>
              <a:t>points </a:t>
            </a:r>
            <a:r>
              <a:rPr lang="en-US" sz="2000"/>
              <a:t>and resources for the community to thrive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28"/>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Engaged as central expert in demonstrating the mainframe as a viable open source platform, with compelling advantage.</a:t>
            </a:r>
            <a:endParaRPr/>
          </a:p>
          <a:p>
            <a:pPr indent="-215900" lvl="0" marL="342900" marR="0" rtl="0" algn="l">
              <a:lnSpc>
                <a:spcPct val="100000"/>
              </a:lnSpc>
              <a:spcBef>
                <a:spcPts val="400"/>
              </a:spcBef>
              <a:spcAft>
                <a:spcPts val="0"/>
              </a:spcAft>
              <a:buClr>
                <a:schemeClr val="dk1"/>
              </a:buClr>
              <a:buSzPts val="2000"/>
              <a:buFont typeface="Arial"/>
              <a:buChar char="•"/>
            </a:pPr>
            <a:r>
              <a:rPr lang="en-US"/>
              <a:t>Promotion of modern application and workload examples on the mainframe </a:t>
            </a:r>
            <a:endParaRPr/>
          </a:p>
          <a:p>
            <a:pPr indent="-215900" lvl="0" marL="342900" marR="0" rtl="0" algn="l">
              <a:lnSpc>
                <a:spcPct val="100000"/>
              </a:lnSpc>
              <a:spcBef>
                <a:spcPts val="400"/>
              </a:spcBef>
              <a:spcAft>
                <a:spcPts val="0"/>
              </a:spcAft>
              <a:buClr>
                <a:schemeClr val="dk1"/>
              </a:buClr>
              <a:buSzPts val="2000"/>
              <a:buFont typeface="Arial"/>
              <a:buChar char="•"/>
            </a:pPr>
            <a:r>
              <a:rPr lang="en-US"/>
              <a:t>Growing career opportunities and academic community engagement</a:t>
            </a:r>
            <a:endParaRPr/>
          </a:p>
          <a:p>
            <a:pPr indent="-215900" lvl="0" marL="342900" marR="0" rtl="0" algn="l">
              <a:lnSpc>
                <a:spcPct val="100000"/>
              </a:lnSpc>
              <a:spcBef>
                <a:spcPts val="400"/>
              </a:spcBef>
              <a:spcAft>
                <a:spcPts val="0"/>
              </a:spcAft>
              <a:buClr>
                <a:schemeClr val="dk1"/>
              </a:buClr>
              <a:buSzPts val="2000"/>
              <a:buFont typeface="Arial"/>
              <a:buChar char="•"/>
            </a:pPr>
            <a:r>
              <a:rPr lang="en-US"/>
              <a:t>Hosting and participating in local programming and promotion of Open Source on the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Sponsorship of global initiatives and contests to grow enthusiasm for the platform</a:t>
            </a:r>
            <a:endParaRPr/>
          </a:p>
        </p:txBody>
      </p:sp>
      <p:sp>
        <p:nvSpPr>
          <p:cNvPr id="274" name="Google Shape;274;p28"/>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800"/>
              <a:buFont typeface="Gill Sans"/>
              <a:buNone/>
            </a:pPr>
            <a:r>
              <a:rPr b="1" lang="en-US" sz="2800">
                <a:solidFill>
                  <a:srgbClr val="FF9900"/>
                </a:solidFill>
              </a:rPr>
              <a:t>Eliminating barriers </a:t>
            </a:r>
            <a:r>
              <a:rPr lang="en-US" sz="2400"/>
              <a:t>to Open Source adoption on the mainframe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29"/>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800"/>
              <a:buFont typeface="Gill Sans"/>
              <a:buNone/>
            </a:pPr>
            <a:r>
              <a:rPr b="1" lang="en-US" sz="2800">
                <a:solidFill>
                  <a:srgbClr val="00B0F0"/>
                </a:solidFill>
              </a:rPr>
              <a:t>Demonstrating value </a:t>
            </a:r>
            <a:r>
              <a:rPr lang="en-US" sz="2400"/>
              <a:t>of the mainframe on technical and business levels</a:t>
            </a:r>
            <a:endParaRPr/>
          </a:p>
        </p:txBody>
      </p:sp>
      <p:sp>
        <p:nvSpPr>
          <p:cNvPr id="280" name="Google Shape;280;p29"/>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Showcase of technical and business case studies through blogs, white papers, and other media.</a:t>
            </a:r>
            <a:endParaRPr/>
          </a:p>
          <a:p>
            <a:pPr indent="-215900" lvl="0" marL="342900" marR="0" rtl="0" algn="l">
              <a:lnSpc>
                <a:spcPct val="100000"/>
              </a:lnSpc>
              <a:spcBef>
                <a:spcPts val="400"/>
              </a:spcBef>
              <a:spcAft>
                <a:spcPts val="0"/>
              </a:spcAft>
              <a:buClr>
                <a:schemeClr val="dk1"/>
              </a:buClr>
              <a:buSzPts val="2000"/>
              <a:buFont typeface="Arial"/>
              <a:buChar char="•"/>
            </a:pPr>
            <a:r>
              <a:rPr lang="en-US"/>
              <a:t>Champion software and hardware solutions with clients</a:t>
            </a:r>
            <a:endParaRPr/>
          </a:p>
          <a:p>
            <a:pPr indent="-88900" lvl="0" marL="342900" marR="0" rtl="0" algn="l">
              <a:lnSpc>
                <a:spcPct val="100000"/>
              </a:lnSpc>
              <a:spcBef>
                <a:spcPts val="400"/>
              </a:spcBef>
              <a:spcAft>
                <a:spcPts val="0"/>
              </a:spcAft>
              <a:buClr>
                <a:schemeClr val="dk1"/>
              </a:buClr>
              <a:buSzPts val="2000"/>
              <a:buFont typeface="Arial"/>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0"/>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800"/>
              <a:buFont typeface="Gill Sans"/>
              <a:buNone/>
            </a:pPr>
            <a:r>
              <a:rPr b="1" lang="en-US" sz="2800">
                <a:solidFill>
                  <a:schemeClr val="accent2"/>
                </a:solidFill>
              </a:rPr>
              <a:t>Strengthening collaboration </a:t>
            </a:r>
            <a:r>
              <a:rPr lang="en-US" sz="2400">
                <a:solidFill>
                  <a:schemeClr val="dk1"/>
                </a:solidFill>
              </a:rPr>
              <a:t>points </a:t>
            </a:r>
            <a:r>
              <a:rPr lang="en-US" sz="2400"/>
              <a:t>and resources for the community to thrive</a:t>
            </a:r>
            <a:endParaRPr/>
          </a:p>
        </p:txBody>
      </p:sp>
      <p:sp>
        <p:nvSpPr>
          <p:cNvPr id="286" name="Google Shape;286;p30"/>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Engagement through Technical Steering Committee projects and independent projects by members</a:t>
            </a:r>
            <a:endParaRPr/>
          </a:p>
          <a:p>
            <a:pPr indent="-215900" lvl="0" marL="342900" marR="0" rtl="0" algn="l">
              <a:lnSpc>
                <a:spcPct val="100000"/>
              </a:lnSpc>
              <a:spcBef>
                <a:spcPts val="400"/>
              </a:spcBef>
              <a:spcAft>
                <a:spcPts val="0"/>
              </a:spcAft>
              <a:buClr>
                <a:schemeClr val="dk1"/>
              </a:buClr>
              <a:buSzPts val="2000"/>
              <a:buFont typeface="Arial"/>
              <a:buChar char="•"/>
            </a:pPr>
            <a:r>
              <a:rPr lang="en-US"/>
              <a:t>Visibility to tools, resources, and community forums to tackle technical challenges</a:t>
            </a:r>
            <a:endParaRPr/>
          </a:p>
          <a:p>
            <a:pPr indent="-215900" lvl="0" marL="342900" marR="0" rtl="0" algn="l">
              <a:lnSpc>
                <a:spcPct val="100000"/>
              </a:lnSpc>
              <a:spcBef>
                <a:spcPts val="400"/>
              </a:spcBef>
              <a:spcAft>
                <a:spcPts val="0"/>
              </a:spcAft>
              <a:buClr>
                <a:schemeClr val="dk1"/>
              </a:buClr>
              <a:buSzPts val="2000"/>
              <a:buFont typeface="Arial"/>
              <a:buChar char="•"/>
            </a:pPr>
            <a:r>
              <a:rPr lang="en-US"/>
              <a:t>Career opportunities from internships through retirement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Not this mainframe…</a:t>
            </a:r>
            <a:endParaRPr/>
          </a:p>
        </p:txBody>
      </p:sp>
      <p:pic>
        <p:nvPicPr>
          <p:cNvPr id="90" name="Google Shape;90;p13"/>
          <p:cNvPicPr preferRelativeResize="0"/>
          <p:nvPr/>
        </p:nvPicPr>
        <p:blipFill rotWithShape="1">
          <a:blip r:embed="rId3">
            <a:alphaModFix/>
          </a:blip>
          <a:srcRect b="0" l="0" r="0" t="0"/>
          <a:stretch/>
        </p:blipFill>
        <p:spPr>
          <a:xfrm>
            <a:off x="2013734" y="825656"/>
            <a:ext cx="5287196" cy="420597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1"/>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How does the project do this?</a:t>
            </a:r>
            <a:endParaRPr/>
          </a:p>
        </p:txBody>
      </p:sp>
      <p:sp>
        <p:nvSpPr>
          <p:cNvPr id="292" name="Google Shape;292;p31"/>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
        <p:nvSpPr>
          <p:cNvPr id="293" name="Google Shape;293;p31"/>
          <p:cNvSpPr/>
          <p:nvPr/>
        </p:nvSpPr>
        <p:spPr>
          <a:xfrm>
            <a:off x="4454820" y="2417862"/>
            <a:ext cx="23436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p:txBody>
      </p:sp>
      <p:sp>
        <p:nvSpPr>
          <p:cNvPr id="294" name="Google Shape;294;p31"/>
          <p:cNvSpPr/>
          <p:nvPr/>
        </p:nvSpPr>
        <p:spPr>
          <a:xfrm>
            <a:off x="4454820" y="2417862"/>
            <a:ext cx="23436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p:txBody>
      </p:sp>
      <p:sp>
        <p:nvSpPr>
          <p:cNvPr id="295" name="Google Shape;295;p31"/>
          <p:cNvSpPr/>
          <p:nvPr/>
        </p:nvSpPr>
        <p:spPr>
          <a:xfrm>
            <a:off x="4454820" y="2417862"/>
            <a:ext cx="23436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2"/>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Creating spaces for mainframe community open source collaboration</a:t>
            </a:r>
            <a:endParaRPr/>
          </a:p>
        </p:txBody>
      </p:sp>
      <p:sp>
        <p:nvSpPr>
          <p:cNvPr id="301" name="Google Shape;301;p32"/>
          <p:cNvSpPr/>
          <p:nvPr/>
        </p:nvSpPr>
        <p:spPr>
          <a:xfrm>
            <a:off x="0" y="4717774"/>
            <a:ext cx="9144000" cy="425726"/>
          </a:xfrm>
          <a:prstGeom prst="rect">
            <a:avLst/>
          </a:prstGeom>
          <a:solidFill>
            <a:schemeClr val="accent1">
              <a:alpha val="5882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Gill Sans"/>
              <a:buNone/>
            </a:pPr>
            <a:r>
              <a:rPr b="0" i="0" lang="en-US" sz="1800" u="none" cap="none" strike="noStrike">
                <a:solidFill>
                  <a:schemeClr val="lt1"/>
                </a:solidFill>
                <a:latin typeface="Gill Sans"/>
                <a:ea typeface="Gill Sans"/>
                <a:cs typeface="Gill Sans"/>
                <a:sym typeface="Gill Sans"/>
              </a:rPr>
              <a:t>Learn about all Open Mainframe projects at </a:t>
            </a:r>
            <a:r>
              <a:rPr b="0" i="0" lang="en-US" sz="1800" u="sng" cap="none" strike="noStrike">
                <a:solidFill>
                  <a:schemeClr val="hlink"/>
                </a:solidFill>
                <a:latin typeface="Gill Sans"/>
                <a:ea typeface="Gill Sans"/>
                <a:cs typeface="Gill Sans"/>
                <a:sym typeface="Gill Sans"/>
                <a:hlinkClick r:id="rId3"/>
              </a:rPr>
              <a:t>https://www.openmainframeproject.org/projects</a:t>
            </a:r>
            <a:r>
              <a:rPr b="0" i="0" lang="en-US" sz="1800" u="none" cap="none" strike="noStrike">
                <a:solidFill>
                  <a:schemeClr val="lt1"/>
                </a:solidFill>
                <a:latin typeface="Gill Sans"/>
                <a:ea typeface="Gill Sans"/>
                <a:cs typeface="Gill Sans"/>
                <a:sym typeface="Gill Sans"/>
              </a:rPr>
              <a:t> </a:t>
            </a:r>
            <a:endParaRPr/>
          </a:p>
        </p:txBody>
      </p:sp>
      <p:grpSp>
        <p:nvGrpSpPr>
          <p:cNvPr id="302" name="Google Shape;302;p32"/>
          <p:cNvGrpSpPr/>
          <p:nvPr/>
        </p:nvGrpSpPr>
        <p:grpSpPr>
          <a:xfrm>
            <a:off x="242886" y="2559775"/>
            <a:ext cx="8658228" cy="1656675"/>
            <a:chOff x="297502" y="2026375"/>
            <a:chExt cx="8658228" cy="1656675"/>
          </a:xfrm>
        </p:grpSpPr>
        <p:grpSp>
          <p:nvGrpSpPr>
            <p:cNvPr id="303" name="Google Shape;303;p32"/>
            <p:cNvGrpSpPr/>
            <p:nvPr/>
          </p:nvGrpSpPr>
          <p:grpSpPr>
            <a:xfrm>
              <a:off x="297502" y="2479189"/>
              <a:ext cx="8658228" cy="1203861"/>
              <a:chOff x="297502" y="2479189"/>
              <a:chExt cx="8658228" cy="1203861"/>
            </a:xfrm>
          </p:grpSpPr>
          <p:grpSp>
            <p:nvGrpSpPr>
              <p:cNvPr id="304" name="Google Shape;304;p32"/>
              <p:cNvGrpSpPr/>
              <p:nvPr/>
            </p:nvGrpSpPr>
            <p:grpSpPr>
              <a:xfrm>
                <a:off x="297502" y="3163100"/>
                <a:ext cx="8658228" cy="519950"/>
                <a:chOff x="297502" y="3163100"/>
                <a:chExt cx="8658228" cy="519950"/>
              </a:xfrm>
            </p:grpSpPr>
            <p:pic>
              <p:nvPicPr>
                <p:cNvPr id="305" name="Google Shape;305;p32"/>
                <p:cNvPicPr preferRelativeResize="0"/>
                <p:nvPr/>
              </p:nvPicPr>
              <p:blipFill>
                <a:blip r:embed="rId4">
                  <a:alphaModFix/>
                </a:blip>
                <a:stretch>
                  <a:fillRect/>
                </a:stretch>
              </p:blipFill>
              <p:spPr>
                <a:xfrm>
                  <a:off x="7516720" y="3163100"/>
                  <a:ext cx="1439010" cy="519950"/>
                </a:xfrm>
                <a:prstGeom prst="rect">
                  <a:avLst/>
                </a:prstGeom>
                <a:noFill/>
                <a:ln>
                  <a:noFill/>
                </a:ln>
              </p:spPr>
            </p:pic>
            <p:pic>
              <p:nvPicPr>
                <p:cNvPr id="306" name="Google Shape;306;p32"/>
                <p:cNvPicPr preferRelativeResize="0"/>
                <p:nvPr/>
              </p:nvPicPr>
              <p:blipFill>
                <a:blip r:embed="rId5">
                  <a:alphaModFix/>
                </a:blip>
                <a:stretch>
                  <a:fillRect/>
                </a:stretch>
              </p:blipFill>
              <p:spPr>
                <a:xfrm>
                  <a:off x="297502" y="3163100"/>
                  <a:ext cx="2096573" cy="519950"/>
                </a:xfrm>
                <a:prstGeom prst="rect">
                  <a:avLst/>
                </a:prstGeom>
                <a:noFill/>
                <a:ln>
                  <a:noFill/>
                </a:ln>
              </p:spPr>
            </p:pic>
            <p:pic>
              <p:nvPicPr>
                <p:cNvPr id="307" name="Google Shape;307;p32"/>
                <p:cNvPicPr preferRelativeResize="0"/>
                <p:nvPr/>
              </p:nvPicPr>
              <p:blipFill>
                <a:blip r:embed="rId6">
                  <a:alphaModFix/>
                </a:blip>
                <a:stretch>
                  <a:fillRect/>
                </a:stretch>
              </p:blipFill>
              <p:spPr>
                <a:xfrm>
                  <a:off x="5472669" y="3163101"/>
                  <a:ext cx="1779908" cy="519949"/>
                </a:xfrm>
                <a:prstGeom prst="rect">
                  <a:avLst/>
                </a:prstGeom>
                <a:noFill/>
                <a:ln>
                  <a:noFill/>
                </a:ln>
              </p:spPr>
            </p:pic>
            <p:pic>
              <p:nvPicPr>
                <p:cNvPr id="308" name="Google Shape;308;p32"/>
                <p:cNvPicPr preferRelativeResize="0"/>
                <p:nvPr/>
              </p:nvPicPr>
              <p:blipFill>
                <a:blip r:embed="rId7">
                  <a:alphaModFix/>
                </a:blip>
                <a:stretch>
                  <a:fillRect/>
                </a:stretch>
              </p:blipFill>
              <p:spPr>
                <a:xfrm>
                  <a:off x="2658218" y="3163100"/>
                  <a:ext cx="2550308" cy="519949"/>
                </a:xfrm>
                <a:prstGeom prst="rect">
                  <a:avLst/>
                </a:prstGeom>
                <a:noFill/>
                <a:ln>
                  <a:noFill/>
                </a:ln>
              </p:spPr>
            </p:pic>
          </p:grpSp>
          <p:grpSp>
            <p:nvGrpSpPr>
              <p:cNvPr id="309" name="Google Shape;309;p32"/>
              <p:cNvGrpSpPr/>
              <p:nvPr/>
            </p:nvGrpSpPr>
            <p:grpSpPr>
              <a:xfrm>
                <a:off x="502094" y="2479189"/>
                <a:ext cx="8249045" cy="519951"/>
                <a:chOff x="517725" y="2479189"/>
                <a:chExt cx="8249045" cy="519951"/>
              </a:xfrm>
            </p:grpSpPr>
            <p:pic>
              <p:nvPicPr>
                <p:cNvPr id="310" name="Google Shape;310;p32"/>
                <p:cNvPicPr preferRelativeResize="0"/>
                <p:nvPr/>
              </p:nvPicPr>
              <p:blipFill>
                <a:blip r:embed="rId8">
                  <a:alphaModFix/>
                </a:blip>
                <a:stretch>
                  <a:fillRect/>
                </a:stretch>
              </p:blipFill>
              <p:spPr>
                <a:xfrm>
                  <a:off x="2836956" y="2479190"/>
                  <a:ext cx="1297505" cy="519949"/>
                </a:xfrm>
                <a:prstGeom prst="rect">
                  <a:avLst/>
                </a:prstGeom>
                <a:noFill/>
                <a:ln>
                  <a:noFill/>
                </a:ln>
              </p:spPr>
            </p:pic>
            <p:pic>
              <p:nvPicPr>
                <p:cNvPr id="311" name="Google Shape;311;p32"/>
                <p:cNvPicPr preferRelativeResize="0"/>
                <p:nvPr/>
              </p:nvPicPr>
              <p:blipFill>
                <a:blip r:embed="rId9">
                  <a:alphaModFix/>
                </a:blip>
                <a:stretch>
                  <a:fillRect/>
                </a:stretch>
              </p:blipFill>
              <p:spPr>
                <a:xfrm>
                  <a:off x="517725" y="2479189"/>
                  <a:ext cx="1885751" cy="519950"/>
                </a:xfrm>
                <a:prstGeom prst="rect">
                  <a:avLst/>
                </a:prstGeom>
                <a:noFill/>
                <a:ln>
                  <a:noFill/>
                </a:ln>
              </p:spPr>
            </p:pic>
            <p:pic>
              <p:nvPicPr>
                <p:cNvPr id="312" name="Google Shape;312;p32"/>
                <p:cNvPicPr preferRelativeResize="0"/>
                <p:nvPr/>
              </p:nvPicPr>
              <p:blipFill>
                <a:blip r:embed="rId10">
                  <a:alphaModFix/>
                </a:blip>
                <a:stretch>
                  <a:fillRect/>
                </a:stretch>
              </p:blipFill>
              <p:spPr>
                <a:xfrm>
                  <a:off x="4567941" y="2479189"/>
                  <a:ext cx="1846230" cy="519951"/>
                </a:xfrm>
                <a:prstGeom prst="rect">
                  <a:avLst/>
                </a:prstGeom>
                <a:noFill/>
                <a:ln>
                  <a:noFill/>
                </a:ln>
              </p:spPr>
            </p:pic>
            <p:pic>
              <p:nvPicPr>
                <p:cNvPr id="313" name="Google Shape;313;p32"/>
                <p:cNvPicPr preferRelativeResize="0"/>
                <p:nvPr/>
              </p:nvPicPr>
              <p:blipFill>
                <a:blip r:embed="rId11">
                  <a:alphaModFix/>
                </a:blip>
                <a:stretch>
                  <a:fillRect/>
                </a:stretch>
              </p:blipFill>
              <p:spPr>
                <a:xfrm>
                  <a:off x="6847650" y="2561821"/>
                  <a:ext cx="1919120" cy="354688"/>
                </a:xfrm>
                <a:prstGeom prst="rect">
                  <a:avLst/>
                </a:prstGeom>
                <a:noFill/>
                <a:ln>
                  <a:noFill/>
                </a:ln>
              </p:spPr>
            </p:pic>
          </p:grpSp>
        </p:grpSp>
        <p:sp>
          <p:nvSpPr>
            <p:cNvPr id="314" name="Google Shape;314;p32"/>
            <p:cNvSpPr txBox="1"/>
            <p:nvPr/>
          </p:nvSpPr>
          <p:spPr>
            <a:xfrm>
              <a:off x="2662825" y="2026375"/>
              <a:ext cx="39276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Incubation Projects</a:t>
              </a:r>
              <a:endParaRPr>
                <a:latin typeface="Gill Sans"/>
                <a:ea typeface="Gill Sans"/>
                <a:cs typeface="Gill Sans"/>
                <a:sym typeface="Gill Sans"/>
              </a:endParaRPr>
            </a:p>
          </p:txBody>
        </p:sp>
      </p:grpSp>
      <p:grpSp>
        <p:nvGrpSpPr>
          <p:cNvPr id="315" name="Google Shape;315;p32"/>
          <p:cNvGrpSpPr/>
          <p:nvPr/>
        </p:nvGrpSpPr>
        <p:grpSpPr>
          <a:xfrm>
            <a:off x="654126" y="1093413"/>
            <a:ext cx="7835747" cy="1173763"/>
            <a:chOff x="543850" y="1017213"/>
            <a:chExt cx="7835747" cy="1173763"/>
          </a:xfrm>
        </p:grpSpPr>
        <p:grpSp>
          <p:nvGrpSpPr>
            <p:cNvPr id="316" name="Google Shape;316;p32"/>
            <p:cNvGrpSpPr/>
            <p:nvPr/>
          </p:nvGrpSpPr>
          <p:grpSpPr>
            <a:xfrm>
              <a:off x="543850" y="1335125"/>
              <a:ext cx="7835747" cy="855850"/>
              <a:chOff x="543850" y="1335125"/>
              <a:chExt cx="7835747" cy="855850"/>
            </a:xfrm>
          </p:grpSpPr>
          <p:pic>
            <p:nvPicPr>
              <p:cNvPr id="317" name="Google Shape;317;p32"/>
              <p:cNvPicPr preferRelativeResize="0"/>
              <p:nvPr/>
            </p:nvPicPr>
            <p:blipFill>
              <a:blip r:embed="rId12">
                <a:alphaModFix/>
              </a:blip>
              <a:stretch>
                <a:fillRect/>
              </a:stretch>
            </p:blipFill>
            <p:spPr>
              <a:xfrm>
                <a:off x="543850" y="1421824"/>
                <a:ext cx="2169274" cy="682453"/>
              </a:xfrm>
              <a:prstGeom prst="rect">
                <a:avLst/>
              </a:prstGeom>
              <a:noFill/>
              <a:ln>
                <a:noFill/>
              </a:ln>
            </p:spPr>
          </p:pic>
          <p:pic>
            <p:nvPicPr>
              <p:cNvPr id="318" name="Google Shape;318;p32"/>
              <p:cNvPicPr preferRelativeResize="0"/>
              <p:nvPr/>
            </p:nvPicPr>
            <p:blipFill>
              <a:blip r:embed="rId13">
                <a:alphaModFix/>
              </a:blip>
              <a:stretch>
                <a:fillRect/>
              </a:stretch>
            </p:blipFill>
            <p:spPr>
              <a:xfrm>
                <a:off x="2984526" y="1471325"/>
                <a:ext cx="3208297" cy="583450"/>
              </a:xfrm>
              <a:prstGeom prst="rect">
                <a:avLst/>
              </a:prstGeom>
              <a:noFill/>
              <a:ln>
                <a:noFill/>
              </a:ln>
            </p:spPr>
          </p:pic>
          <p:pic>
            <p:nvPicPr>
              <p:cNvPr id="319" name="Google Shape;319;p32"/>
              <p:cNvPicPr preferRelativeResize="0"/>
              <p:nvPr/>
            </p:nvPicPr>
            <p:blipFill>
              <a:blip r:embed="rId14">
                <a:alphaModFix/>
              </a:blip>
              <a:stretch>
                <a:fillRect/>
              </a:stretch>
            </p:blipFill>
            <p:spPr>
              <a:xfrm>
                <a:off x="6464225" y="1335125"/>
                <a:ext cx="1915372" cy="855850"/>
              </a:xfrm>
              <a:prstGeom prst="rect">
                <a:avLst/>
              </a:prstGeom>
              <a:noFill/>
              <a:ln>
                <a:noFill/>
              </a:ln>
            </p:spPr>
          </p:pic>
        </p:grpSp>
        <p:sp>
          <p:nvSpPr>
            <p:cNvPr id="320" name="Google Shape;320;p32"/>
            <p:cNvSpPr txBox="1"/>
            <p:nvPr/>
          </p:nvSpPr>
          <p:spPr>
            <a:xfrm>
              <a:off x="2497924" y="1017213"/>
              <a:ext cx="39276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Active Projects</a:t>
              </a:r>
              <a:endParaRPr>
                <a:latin typeface="Gill Sans"/>
                <a:ea typeface="Gill Sans"/>
                <a:cs typeface="Gill Sans"/>
                <a:sym typeface="Gill Sans"/>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33"/>
          <p:cNvSpPr txBox="1"/>
          <p:nvPr>
            <p:ph type="title"/>
          </p:nvPr>
        </p:nvSpPr>
        <p:spPr>
          <a:xfrm>
            <a:off x="243417" y="159442"/>
            <a:ext cx="7984369" cy="44716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Connecting z/OS to enterprise devops with </a:t>
            </a:r>
            <a:r>
              <a:rPr lang="en-US" sz="2700"/>
              <a:t>Zowe</a:t>
            </a:r>
            <a:endParaRPr sz="2700"/>
          </a:p>
        </p:txBody>
      </p:sp>
      <p:sp>
        <p:nvSpPr>
          <p:cNvPr id="326" name="Google Shape;326;p33"/>
          <p:cNvSpPr txBox="1"/>
          <p:nvPr>
            <p:ph idx="1" type="body"/>
          </p:nvPr>
        </p:nvSpPr>
        <p:spPr>
          <a:xfrm>
            <a:off x="317500" y="943425"/>
            <a:ext cx="5146800" cy="3915300"/>
          </a:xfrm>
          <a:prstGeom prst="rect">
            <a:avLst/>
          </a:prstGeom>
          <a:noFill/>
          <a:ln>
            <a:noFill/>
          </a:ln>
        </p:spPr>
        <p:txBody>
          <a:bodyPr anchorCtr="0" anchor="t" bIns="91425" lIns="91425" spcFirstLastPara="1" rIns="91425" wrap="square" tIns="91425">
            <a:noAutofit/>
          </a:bodyPr>
          <a:lstStyle/>
          <a:p>
            <a:pPr indent="-209550" lvl="0" marL="342900" rtl="0" algn="l">
              <a:lnSpc>
                <a:spcPct val="90000"/>
              </a:lnSpc>
              <a:spcBef>
                <a:spcPts val="0"/>
              </a:spcBef>
              <a:spcAft>
                <a:spcPts val="0"/>
              </a:spcAft>
              <a:buSzPts val="2300"/>
              <a:buChar char="•"/>
            </a:pPr>
            <a:r>
              <a:rPr lang="en-US" sz="2300"/>
              <a:t>Zowe is an extensible framework for connecting applications and tools to z/OS mainframe data and applications.</a:t>
            </a:r>
            <a:endParaRPr sz="1900"/>
          </a:p>
          <a:p>
            <a:pPr indent="-209550" lvl="0" marL="342900" rtl="0" algn="l">
              <a:lnSpc>
                <a:spcPct val="90000"/>
              </a:lnSpc>
              <a:spcBef>
                <a:spcPts val="400"/>
              </a:spcBef>
              <a:spcAft>
                <a:spcPts val="0"/>
              </a:spcAft>
              <a:buSzPts val="2300"/>
              <a:buChar char="•"/>
            </a:pPr>
            <a:r>
              <a:rPr lang="en-US" sz="2300"/>
              <a:t>It’s aim is to make the z/OS mainframe an integrated and agile platform within the changing IT architectural landscape.</a:t>
            </a:r>
            <a:endParaRPr sz="1900"/>
          </a:p>
          <a:p>
            <a:pPr indent="-209550" lvl="0" marL="342900" rtl="0" algn="l">
              <a:lnSpc>
                <a:spcPct val="90000"/>
              </a:lnSpc>
              <a:spcBef>
                <a:spcPts val="400"/>
              </a:spcBef>
              <a:spcAft>
                <a:spcPts val="0"/>
              </a:spcAft>
              <a:buSzPts val="2300"/>
              <a:buChar char="•"/>
            </a:pPr>
            <a:r>
              <a:rPr lang="en-US" sz="2300"/>
              <a:t>Zowe is the first open source project launched on z/OS. All code is licensed under the Eclipse Public License version 2.0</a:t>
            </a:r>
            <a:endParaRPr sz="1900"/>
          </a:p>
        </p:txBody>
      </p:sp>
      <p:pic>
        <p:nvPicPr>
          <p:cNvPr id="327" name="Google Shape;327;p33"/>
          <p:cNvPicPr preferRelativeResize="0"/>
          <p:nvPr/>
        </p:nvPicPr>
        <p:blipFill>
          <a:blip r:embed="rId3">
            <a:alphaModFix/>
          </a:blip>
          <a:stretch>
            <a:fillRect/>
          </a:stretch>
        </p:blipFill>
        <p:spPr>
          <a:xfrm>
            <a:off x="5604101" y="1985201"/>
            <a:ext cx="3230499" cy="14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Zowe framework and ecosystem at a glance </a:t>
            </a:r>
            <a:endParaRPr/>
          </a:p>
        </p:txBody>
      </p:sp>
      <p:sp>
        <p:nvSpPr>
          <p:cNvPr id="334" name="Google Shape;334;p34"/>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grpSp>
        <p:nvGrpSpPr>
          <p:cNvPr id="335" name="Google Shape;335;p34"/>
          <p:cNvGrpSpPr/>
          <p:nvPr/>
        </p:nvGrpSpPr>
        <p:grpSpPr>
          <a:xfrm>
            <a:off x="968068" y="1365758"/>
            <a:ext cx="6704327" cy="3269481"/>
            <a:chOff x="1362716" y="1229280"/>
            <a:chExt cx="6704327" cy="3269481"/>
          </a:xfrm>
        </p:grpSpPr>
        <p:pic>
          <p:nvPicPr>
            <p:cNvPr descr="A picture containing monitor&#10;&#10;Description generated with high confidence" id="336" name="Google Shape;336;p34"/>
            <p:cNvPicPr preferRelativeResize="0"/>
            <p:nvPr/>
          </p:nvPicPr>
          <p:blipFill rotWithShape="1">
            <a:blip r:embed="rId3">
              <a:alphaModFix/>
            </a:blip>
            <a:srcRect b="0" l="0" r="0" t="0"/>
            <a:stretch/>
          </p:blipFill>
          <p:spPr>
            <a:xfrm>
              <a:off x="2285995" y="2107476"/>
              <a:ext cx="4572009" cy="651015"/>
            </a:xfrm>
            <a:prstGeom prst="rect">
              <a:avLst/>
            </a:prstGeom>
            <a:noFill/>
            <a:ln>
              <a:noFill/>
            </a:ln>
          </p:spPr>
        </p:pic>
        <p:sp>
          <p:nvSpPr>
            <p:cNvPr id="337" name="Google Shape;337;p34"/>
            <p:cNvSpPr/>
            <p:nvPr/>
          </p:nvSpPr>
          <p:spPr>
            <a:xfrm>
              <a:off x="4247854" y="1712012"/>
              <a:ext cx="643685" cy="568637"/>
            </a:xfrm>
            <a:prstGeom prst="downArrow">
              <a:avLst>
                <a:gd fmla="val 50000" name="adj1"/>
                <a:gd fmla="val 50000" name="adj2"/>
              </a:avLst>
            </a:prstGeom>
            <a:gradFill>
              <a:gsLst>
                <a:gs pos="0">
                  <a:srgbClr val="FFFFFF">
                    <a:alpha val="0"/>
                  </a:srgbClr>
                </a:gs>
                <a:gs pos="82000">
                  <a:srgbClr val="488EFF"/>
                </a:gs>
                <a:gs pos="100000">
                  <a:srgbClr val="488E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picture containing monitor&#10;&#10;Description generated with high confidence" id="338" name="Google Shape;338;p34"/>
            <p:cNvPicPr preferRelativeResize="0"/>
            <p:nvPr/>
          </p:nvPicPr>
          <p:blipFill rotWithShape="1">
            <a:blip r:embed="rId3">
              <a:alphaModFix/>
            </a:blip>
            <a:srcRect b="0" l="0" r="0" t="0"/>
            <a:stretch/>
          </p:blipFill>
          <p:spPr>
            <a:xfrm>
              <a:off x="2286233" y="1375400"/>
              <a:ext cx="4572009" cy="651015"/>
            </a:xfrm>
            <a:prstGeom prst="rect">
              <a:avLst/>
            </a:prstGeom>
            <a:noFill/>
            <a:ln>
              <a:noFill/>
            </a:ln>
          </p:spPr>
        </p:pic>
        <p:sp>
          <p:nvSpPr>
            <p:cNvPr id="339" name="Google Shape;339;p34"/>
            <p:cNvSpPr txBox="1"/>
            <p:nvPr/>
          </p:nvSpPr>
          <p:spPr>
            <a:xfrm>
              <a:off x="3884586" y="1615548"/>
              <a:ext cx="1375718"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Microservices</a:t>
              </a:r>
              <a:endParaRPr/>
            </a:p>
          </p:txBody>
        </p:sp>
        <p:sp>
          <p:nvSpPr>
            <p:cNvPr id="340" name="Google Shape;340;p34"/>
            <p:cNvSpPr txBox="1"/>
            <p:nvPr/>
          </p:nvSpPr>
          <p:spPr>
            <a:xfrm>
              <a:off x="3569511" y="2347877"/>
              <a:ext cx="2023979"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 Mediation Layer</a:t>
              </a:r>
              <a:endParaRPr/>
            </a:p>
          </p:txBody>
        </p:sp>
        <p:grpSp>
          <p:nvGrpSpPr>
            <p:cNvPr id="341" name="Google Shape;341;p34"/>
            <p:cNvGrpSpPr/>
            <p:nvPr/>
          </p:nvGrpSpPr>
          <p:grpSpPr>
            <a:xfrm>
              <a:off x="5345760" y="2001923"/>
              <a:ext cx="247825" cy="375042"/>
              <a:chOff x="1752601" y="4306888"/>
              <a:chExt cx="238125" cy="360362"/>
            </a:xfrm>
          </p:grpSpPr>
          <p:sp>
            <p:nvSpPr>
              <p:cNvPr id="342" name="Google Shape;342;p34"/>
              <p:cNvSpPr/>
              <p:nvPr/>
            </p:nvSpPr>
            <p:spPr>
              <a:xfrm>
                <a:off x="1757364" y="4471988"/>
                <a:ext cx="228600" cy="190500"/>
              </a:xfrm>
              <a:custGeom>
                <a:rect b="b" l="l" r="r" t="t"/>
                <a:pathLst>
                  <a:path extrusionOk="0" h="120" w="144">
                    <a:moveTo>
                      <a:pt x="126" y="0"/>
                    </a:moveTo>
                    <a:lnTo>
                      <a:pt x="18" y="0"/>
                    </a:lnTo>
                    <a:lnTo>
                      <a:pt x="18" y="0"/>
                    </a:lnTo>
                    <a:lnTo>
                      <a:pt x="11" y="1"/>
                    </a:lnTo>
                    <a:lnTo>
                      <a:pt x="4" y="5"/>
                    </a:lnTo>
                    <a:lnTo>
                      <a:pt x="1" y="11"/>
                    </a:lnTo>
                    <a:lnTo>
                      <a:pt x="0" y="16"/>
                    </a:lnTo>
                    <a:lnTo>
                      <a:pt x="0" y="103"/>
                    </a:lnTo>
                    <a:lnTo>
                      <a:pt x="0" y="103"/>
                    </a:lnTo>
                    <a:lnTo>
                      <a:pt x="1" y="109"/>
                    </a:lnTo>
                    <a:lnTo>
                      <a:pt x="4" y="114"/>
                    </a:lnTo>
                    <a:lnTo>
                      <a:pt x="11" y="119"/>
                    </a:lnTo>
                    <a:lnTo>
                      <a:pt x="18" y="120"/>
                    </a:lnTo>
                    <a:lnTo>
                      <a:pt x="126" y="120"/>
                    </a:lnTo>
                    <a:lnTo>
                      <a:pt x="126" y="120"/>
                    </a:lnTo>
                    <a:lnTo>
                      <a:pt x="133" y="119"/>
                    </a:lnTo>
                    <a:lnTo>
                      <a:pt x="138" y="114"/>
                    </a:lnTo>
                    <a:lnTo>
                      <a:pt x="142" y="109"/>
                    </a:lnTo>
                    <a:lnTo>
                      <a:pt x="144" y="103"/>
                    </a:lnTo>
                    <a:lnTo>
                      <a:pt x="144" y="16"/>
                    </a:lnTo>
                    <a:lnTo>
                      <a:pt x="144" y="16"/>
                    </a:lnTo>
                    <a:lnTo>
                      <a:pt x="142" y="11"/>
                    </a:lnTo>
                    <a:lnTo>
                      <a:pt x="138" y="5"/>
                    </a:lnTo>
                    <a:lnTo>
                      <a:pt x="133" y="1"/>
                    </a:lnTo>
                    <a:lnTo>
                      <a:pt x="126" y="0"/>
                    </a:lnTo>
                    <a:lnTo>
                      <a:pt x="126" y="0"/>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4"/>
              <p:cNvSpPr/>
              <p:nvPr/>
            </p:nvSpPr>
            <p:spPr>
              <a:xfrm>
                <a:off x="1752601" y="4467225"/>
                <a:ext cx="238125" cy="200025"/>
              </a:xfrm>
              <a:custGeom>
                <a:rect b="b" l="l" r="r" t="t"/>
                <a:pathLst>
                  <a:path extrusionOk="0" h="126" w="150">
                    <a:moveTo>
                      <a:pt x="129" y="126"/>
                    </a:moveTo>
                    <a:lnTo>
                      <a:pt x="21" y="126"/>
                    </a:lnTo>
                    <a:lnTo>
                      <a:pt x="21" y="126"/>
                    </a:lnTo>
                    <a:lnTo>
                      <a:pt x="13" y="124"/>
                    </a:lnTo>
                    <a:lnTo>
                      <a:pt x="6" y="120"/>
                    </a:lnTo>
                    <a:lnTo>
                      <a:pt x="2" y="113"/>
                    </a:lnTo>
                    <a:lnTo>
                      <a:pt x="0" y="109"/>
                    </a:lnTo>
                    <a:lnTo>
                      <a:pt x="0" y="106"/>
                    </a:lnTo>
                    <a:lnTo>
                      <a:pt x="0" y="19"/>
                    </a:lnTo>
                    <a:lnTo>
                      <a:pt x="0" y="19"/>
                    </a:lnTo>
                    <a:lnTo>
                      <a:pt x="0" y="17"/>
                    </a:lnTo>
                    <a:lnTo>
                      <a:pt x="2" y="12"/>
                    </a:lnTo>
                    <a:lnTo>
                      <a:pt x="6" y="6"/>
                    </a:lnTo>
                    <a:lnTo>
                      <a:pt x="13" y="1"/>
                    </a:lnTo>
                    <a:lnTo>
                      <a:pt x="21" y="0"/>
                    </a:lnTo>
                    <a:lnTo>
                      <a:pt x="129" y="0"/>
                    </a:lnTo>
                    <a:lnTo>
                      <a:pt x="129" y="0"/>
                    </a:lnTo>
                    <a:lnTo>
                      <a:pt x="137" y="1"/>
                    </a:lnTo>
                    <a:lnTo>
                      <a:pt x="144" y="6"/>
                    </a:lnTo>
                    <a:lnTo>
                      <a:pt x="148" y="12"/>
                    </a:lnTo>
                    <a:lnTo>
                      <a:pt x="150" y="17"/>
                    </a:lnTo>
                    <a:lnTo>
                      <a:pt x="150" y="19"/>
                    </a:lnTo>
                    <a:lnTo>
                      <a:pt x="150" y="106"/>
                    </a:lnTo>
                    <a:lnTo>
                      <a:pt x="150" y="106"/>
                    </a:lnTo>
                    <a:lnTo>
                      <a:pt x="150" y="109"/>
                    </a:lnTo>
                    <a:lnTo>
                      <a:pt x="148" y="113"/>
                    </a:lnTo>
                    <a:lnTo>
                      <a:pt x="144" y="120"/>
                    </a:lnTo>
                    <a:lnTo>
                      <a:pt x="137" y="124"/>
                    </a:lnTo>
                    <a:lnTo>
                      <a:pt x="129" y="126"/>
                    </a:lnTo>
                    <a:lnTo>
                      <a:pt x="129" y="126"/>
                    </a:lnTo>
                    <a:close/>
                    <a:moveTo>
                      <a:pt x="21" y="6"/>
                    </a:moveTo>
                    <a:lnTo>
                      <a:pt x="21" y="6"/>
                    </a:lnTo>
                    <a:lnTo>
                      <a:pt x="16" y="7"/>
                    </a:lnTo>
                    <a:lnTo>
                      <a:pt x="10" y="10"/>
                    </a:lnTo>
                    <a:lnTo>
                      <a:pt x="6" y="14"/>
                    </a:lnTo>
                    <a:lnTo>
                      <a:pt x="6" y="19"/>
                    </a:lnTo>
                    <a:lnTo>
                      <a:pt x="6" y="106"/>
                    </a:lnTo>
                    <a:lnTo>
                      <a:pt x="6" y="106"/>
                    </a:lnTo>
                    <a:lnTo>
                      <a:pt x="6" y="112"/>
                    </a:lnTo>
                    <a:lnTo>
                      <a:pt x="10" y="116"/>
                    </a:lnTo>
                    <a:lnTo>
                      <a:pt x="16" y="119"/>
                    </a:lnTo>
                    <a:lnTo>
                      <a:pt x="21" y="120"/>
                    </a:lnTo>
                    <a:lnTo>
                      <a:pt x="129" y="120"/>
                    </a:lnTo>
                    <a:lnTo>
                      <a:pt x="129" y="120"/>
                    </a:lnTo>
                    <a:lnTo>
                      <a:pt x="134" y="119"/>
                    </a:lnTo>
                    <a:lnTo>
                      <a:pt x="140" y="116"/>
                    </a:lnTo>
                    <a:lnTo>
                      <a:pt x="143" y="112"/>
                    </a:lnTo>
                    <a:lnTo>
                      <a:pt x="144" y="106"/>
                    </a:lnTo>
                    <a:lnTo>
                      <a:pt x="144" y="19"/>
                    </a:lnTo>
                    <a:lnTo>
                      <a:pt x="144" y="19"/>
                    </a:lnTo>
                    <a:lnTo>
                      <a:pt x="143" y="14"/>
                    </a:lnTo>
                    <a:lnTo>
                      <a:pt x="140" y="10"/>
                    </a:lnTo>
                    <a:lnTo>
                      <a:pt x="134" y="7"/>
                    </a:lnTo>
                    <a:lnTo>
                      <a:pt x="129" y="6"/>
                    </a:lnTo>
                    <a:lnTo>
                      <a:pt x="21" y="6"/>
                    </a:lnTo>
                    <a:close/>
                  </a:path>
                </a:pathLst>
              </a:custGeom>
              <a:solidFill>
                <a:srgbClr val="616870"/>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4"/>
              <p:cNvSpPr/>
              <p:nvPr/>
            </p:nvSpPr>
            <p:spPr>
              <a:xfrm>
                <a:off x="1841501" y="4529138"/>
                <a:ext cx="53975" cy="80963"/>
              </a:xfrm>
              <a:custGeom>
                <a:rect b="b" l="l" r="r" t="t"/>
                <a:pathLst>
                  <a:path extrusionOk="0" h="51" w="34">
                    <a:moveTo>
                      <a:pt x="34" y="51"/>
                    </a:moveTo>
                    <a:lnTo>
                      <a:pt x="24" y="22"/>
                    </a:lnTo>
                    <a:lnTo>
                      <a:pt x="24" y="22"/>
                    </a:lnTo>
                    <a:lnTo>
                      <a:pt x="29" y="18"/>
                    </a:lnTo>
                    <a:lnTo>
                      <a:pt x="30" y="15"/>
                    </a:lnTo>
                    <a:lnTo>
                      <a:pt x="31" y="12"/>
                    </a:lnTo>
                    <a:lnTo>
                      <a:pt x="31" y="12"/>
                    </a:lnTo>
                    <a:lnTo>
                      <a:pt x="30" y="7"/>
                    </a:lnTo>
                    <a:lnTo>
                      <a:pt x="27" y="2"/>
                    </a:lnTo>
                    <a:lnTo>
                      <a:pt x="23" y="0"/>
                    </a:lnTo>
                    <a:lnTo>
                      <a:pt x="18" y="0"/>
                    </a:lnTo>
                    <a:lnTo>
                      <a:pt x="18" y="0"/>
                    </a:lnTo>
                    <a:lnTo>
                      <a:pt x="12" y="0"/>
                    </a:lnTo>
                    <a:lnTo>
                      <a:pt x="8" y="2"/>
                    </a:lnTo>
                    <a:lnTo>
                      <a:pt x="5" y="7"/>
                    </a:lnTo>
                    <a:lnTo>
                      <a:pt x="4" y="12"/>
                    </a:lnTo>
                    <a:lnTo>
                      <a:pt x="4" y="12"/>
                    </a:lnTo>
                    <a:lnTo>
                      <a:pt x="4" y="15"/>
                    </a:lnTo>
                    <a:lnTo>
                      <a:pt x="5" y="18"/>
                    </a:lnTo>
                    <a:lnTo>
                      <a:pt x="9" y="22"/>
                    </a:lnTo>
                    <a:lnTo>
                      <a:pt x="0" y="51"/>
                    </a:lnTo>
                    <a:lnTo>
                      <a:pt x="34" y="51"/>
                    </a:lnTo>
                    <a:close/>
                  </a:path>
                </a:pathLst>
              </a:custGeom>
              <a:solidFill>
                <a:srgbClr val="EBEFF2"/>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4"/>
              <p:cNvSpPr/>
              <p:nvPr/>
            </p:nvSpPr>
            <p:spPr>
              <a:xfrm>
                <a:off x="1836739" y="4524375"/>
                <a:ext cx="63500" cy="90488"/>
              </a:xfrm>
              <a:custGeom>
                <a:rect b="b" l="l" r="r" t="t"/>
                <a:pathLst>
                  <a:path extrusionOk="0" h="57" w="40">
                    <a:moveTo>
                      <a:pt x="37" y="57"/>
                    </a:moveTo>
                    <a:lnTo>
                      <a:pt x="3" y="57"/>
                    </a:lnTo>
                    <a:lnTo>
                      <a:pt x="3" y="57"/>
                    </a:lnTo>
                    <a:lnTo>
                      <a:pt x="1" y="55"/>
                    </a:lnTo>
                    <a:lnTo>
                      <a:pt x="1" y="55"/>
                    </a:lnTo>
                    <a:lnTo>
                      <a:pt x="0" y="54"/>
                    </a:lnTo>
                    <a:lnTo>
                      <a:pt x="10" y="26"/>
                    </a:lnTo>
                    <a:lnTo>
                      <a:pt x="10" y="26"/>
                    </a:lnTo>
                    <a:lnTo>
                      <a:pt x="5" y="21"/>
                    </a:lnTo>
                    <a:lnTo>
                      <a:pt x="4" y="15"/>
                    </a:lnTo>
                    <a:lnTo>
                      <a:pt x="4" y="15"/>
                    </a:lnTo>
                    <a:lnTo>
                      <a:pt x="5" y="8"/>
                    </a:lnTo>
                    <a:lnTo>
                      <a:pt x="8" y="4"/>
                    </a:lnTo>
                    <a:lnTo>
                      <a:pt x="14" y="1"/>
                    </a:lnTo>
                    <a:lnTo>
                      <a:pt x="21" y="0"/>
                    </a:lnTo>
                    <a:lnTo>
                      <a:pt x="21" y="0"/>
                    </a:lnTo>
                    <a:lnTo>
                      <a:pt x="26" y="1"/>
                    </a:lnTo>
                    <a:lnTo>
                      <a:pt x="32" y="4"/>
                    </a:lnTo>
                    <a:lnTo>
                      <a:pt x="36" y="8"/>
                    </a:lnTo>
                    <a:lnTo>
                      <a:pt x="37" y="15"/>
                    </a:lnTo>
                    <a:lnTo>
                      <a:pt x="37" y="15"/>
                    </a:lnTo>
                    <a:lnTo>
                      <a:pt x="34" y="21"/>
                    </a:lnTo>
                    <a:lnTo>
                      <a:pt x="30" y="26"/>
                    </a:lnTo>
                    <a:lnTo>
                      <a:pt x="40" y="54"/>
                    </a:lnTo>
                    <a:lnTo>
                      <a:pt x="40" y="54"/>
                    </a:lnTo>
                    <a:lnTo>
                      <a:pt x="40" y="55"/>
                    </a:lnTo>
                    <a:lnTo>
                      <a:pt x="40" y="55"/>
                    </a:lnTo>
                    <a:lnTo>
                      <a:pt x="37" y="57"/>
                    </a:lnTo>
                    <a:lnTo>
                      <a:pt x="37" y="57"/>
                    </a:lnTo>
                    <a:close/>
                    <a:moveTo>
                      <a:pt x="7" y="51"/>
                    </a:moveTo>
                    <a:lnTo>
                      <a:pt x="33" y="51"/>
                    </a:lnTo>
                    <a:lnTo>
                      <a:pt x="25" y="26"/>
                    </a:lnTo>
                    <a:lnTo>
                      <a:pt x="25" y="26"/>
                    </a:lnTo>
                    <a:lnTo>
                      <a:pt x="25" y="23"/>
                    </a:lnTo>
                    <a:lnTo>
                      <a:pt x="26" y="22"/>
                    </a:lnTo>
                    <a:lnTo>
                      <a:pt x="26" y="22"/>
                    </a:lnTo>
                    <a:lnTo>
                      <a:pt x="30" y="19"/>
                    </a:lnTo>
                    <a:lnTo>
                      <a:pt x="32" y="15"/>
                    </a:lnTo>
                    <a:lnTo>
                      <a:pt x="32" y="15"/>
                    </a:lnTo>
                    <a:lnTo>
                      <a:pt x="30" y="11"/>
                    </a:lnTo>
                    <a:lnTo>
                      <a:pt x="27" y="8"/>
                    </a:lnTo>
                    <a:lnTo>
                      <a:pt x="25" y="5"/>
                    </a:lnTo>
                    <a:lnTo>
                      <a:pt x="21" y="5"/>
                    </a:lnTo>
                    <a:lnTo>
                      <a:pt x="21" y="5"/>
                    </a:lnTo>
                    <a:lnTo>
                      <a:pt x="16" y="5"/>
                    </a:lnTo>
                    <a:lnTo>
                      <a:pt x="12" y="8"/>
                    </a:lnTo>
                    <a:lnTo>
                      <a:pt x="10" y="11"/>
                    </a:lnTo>
                    <a:lnTo>
                      <a:pt x="10" y="15"/>
                    </a:lnTo>
                    <a:lnTo>
                      <a:pt x="10" y="15"/>
                    </a:lnTo>
                    <a:lnTo>
                      <a:pt x="11" y="19"/>
                    </a:lnTo>
                    <a:lnTo>
                      <a:pt x="14" y="22"/>
                    </a:lnTo>
                    <a:lnTo>
                      <a:pt x="14" y="22"/>
                    </a:lnTo>
                    <a:lnTo>
                      <a:pt x="15" y="23"/>
                    </a:lnTo>
                    <a:lnTo>
                      <a:pt x="15" y="26"/>
                    </a:lnTo>
                    <a:lnTo>
                      <a:pt x="7" y="51"/>
                    </a:lnTo>
                    <a:close/>
                  </a:path>
                </a:pathLst>
              </a:custGeom>
              <a:solidFill>
                <a:srgbClr val="616870"/>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4"/>
              <p:cNvSpPr/>
              <p:nvPr/>
            </p:nvSpPr>
            <p:spPr>
              <a:xfrm>
                <a:off x="1787526" y="4311650"/>
                <a:ext cx="160338" cy="160338"/>
              </a:xfrm>
              <a:custGeom>
                <a:rect b="b" l="l" r="r" t="t"/>
                <a:pathLst>
                  <a:path extrusionOk="0" h="101" w="101">
                    <a:moveTo>
                      <a:pt x="82" y="101"/>
                    </a:moveTo>
                    <a:lnTo>
                      <a:pt x="82" y="53"/>
                    </a:lnTo>
                    <a:lnTo>
                      <a:pt x="82" y="53"/>
                    </a:lnTo>
                    <a:lnTo>
                      <a:pt x="81" y="46"/>
                    </a:lnTo>
                    <a:lnTo>
                      <a:pt x="79" y="40"/>
                    </a:lnTo>
                    <a:lnTo>
                      <a:pt x="76" y="35"/>
                    </a:lnTo>
                    <a:lnTo>
                      <a:pt x="72" y="30"/>
                    </a:lnTo>
                    <a:lnTo>
                      <a:pt x="68" y="26"/>
                    </a:lnTo>
                    <a:lnTo>
                      <a:pt x="63" y="24"/>
                    </a:lnTo>
                    <a:lnTo>
                      <a:pt x="57" y="22"/>
                    </a:lnTo>
                    <a:lnTo>
                      <a:pt x="50" y="22"/>
                    </a:lnTo>
                    <a:lnTo>
                      <a:pt x="50" y="22"/>
                    </a:lnTo>
                    <a:lnTo>
                      <a:pt x="45" y="22"/>
                    </a:lnTo>
                    <a:lnTo>
                      <a:pt x="39" y="24"/>
                    </a:lnTo>
                    <a:lnTo>
                      <a:pt x="34" y="26"/>
                    </a:lnTo>
                    <a:lnTo>
                      <a:pt x="29" y="30"/>
                    </a:lnTo>
                    <a:lnTo>
                      <a:pt x="25" y="35"/>
                    </a:lnTo>
                    <a:lnTo>
                      <a:pt x="23" y="40"/>
                    </a:lnTo>
                    <a:lnTo>
                      <a:pt x="20" y="46"/>
                    </a:lnTo>
                    <a:lnTo>
                      <a:pt x="20" y="53"/>
                    </a:lnTo>
                    <a:lnTo>
                      <a:pt x="20" y="101"/>
                    </a:lnTo>
                    <a:lnTo>
                      <a:pt x="0" y="101"/>
                    </a:lnTo>
                    <a:lnTo>
                      <a:pt x="0" y="50"/>
                    </a:lnTo>
                    <a:lnTo>
                      <a:pt x="0" y="50"/>
                    </a:lnTo>
                    <a:lnTo>
                      <a:pt x="2" y="40"/>
                    </a:lnTo>
                    <a:lnTo>
                      <a:pt x="5" y="30"/>
                    </a:lnTo>
                    <a:lnTo>
                      <a:pt x="9" y="22"/>
                    </a:lnTo>
                    <a:lnTo>
                      <a:pt x="16" y="14"/>
                    </a:lnTo>
                    <a:lnTo>
                      <a:pt x="23" y="8"/>
                    </a:lnTo>
                    <a:lnTo>
                      <a:pt x="31" y="4"/>
                    </a:lnTo>
                    <a:lnTo>
                      <a:pt x="41" y="0"/>
                    </a:lnTo>
                    <a:lnTo>
                      <a:pt x="50" y="0"/>
                    </a:lnTo>
                    <a:lnTo>
                      <a:pt x="50" y="0"/>
                    </a:lnTo>
                    <a:lnTo>
                      <a:pt x="61" y="0"/>
                    </a:lnTo>
                    <a:lnTo>
                      <a:pt x="70" y="4"/>
                    </a:lnTo>
                    <a:lnTo>
                      <a:pt x="79" y="8"/>
                    </a:lnTo>
                    <a:lnTo>
                      <a:pt x="86" y="14"/>
                    </a:lnTo>
                    <a:lnTo>
                      <a:pt x="92" y="22"/>
                    </a:lnTo>
                    <a:lnTo>
                      <a:pt x="97" y="30"/>
                    </a:lnTo>
                    <a:lnTo>
                      <a:pt x="100" y="40"/>
                    </a:lnTo>
                    <a:lnTo>
                      <a:pt x="101" y="50"/>
                    </a:lnTo>
                    <a:lnTo>
                      <a:pt x="101" y="101"/>
                    </a:lnTo>
                    <a:lnTo>
                      <a:pt x="82" y="101"/>
                    </a:lnTo>
                    <a:close/>
                  </a:path>
                </a:pathLst>
              </a:custGeom>
              <a:solidFill>
                <a:srgbClr val="EBEFF2"/>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4"/>
              <p:cNvSpPr/>
              <p:nvPr/>
            </p:nvSpPr>
            <p:spPr>
              <a:xfrm>
                <a:off x="1784351" y="4306888"/>
                <a:ext cx="168275" cy="169863"/>
              </a:xfrm>
              <a:custGeom>
                <a:rect b="b" l="l" r="r" t="t"/>
                <a:pathLst>
                  <a:path extrusionOk="0" h="107" w="106">
                    <a:moveTo>
                      <a:pt x="103" y="107"/>
                    </a:moveTo>
                    <a:lnTo>
                      <a:pt x="84" y="107"/>
                    </a:lnTo>
                    <a:lnTo>
                      <a:pt x="84" y="107"/>
                    </a:lnTo>
                    <a:lnTo>
                      <a:pt x="81" y="107"/>
                    </a:lnTo>
                    <a:lnTo>
                      <a:pt x="81" y="104"/>
                    </a:lnTo>
                    <a:lnTo>
                      <a:pt x="81" y="56"/>
                    </a:lnTo>
                    <a:lnTo>
                      <a:pt x="81" y="56"/>
                    </a:lnTo>
                    <a:lnTo>
                      <a:pt x="80" y="50"/>
                    </a:lnTo>
                    <a:lnTo>
                      <a:pt x="78" y="44"/>
                    </a:lnTo>
                    <a:lnTo>
                      <a:pt x="76" y="40"/>
                    </a:lnTo>
                    <a:lnTo>
                      <a:pt x="73" y="36"/>
                    </a:lnTo>
                    <a:lnTo>
                      <a:pt x="69" y="32"/>
                    </a:lnTo>
                    <a:lnTo>
                      <a:pt x="63" y="29"/>
                    </a:lnTo>
                    <a:lnTo>
                      <a:pt x="58" y="28"/>
                    </a:lnTo>
                    <a:lnTo>
                      <a:pt x="52" y="28"/>
                    </a:lnTo>
                    <a:lnTo>
                      <a:pt x="52" y="28"/>
                    </a:lnTo>
                    <a:lnTo>
                      <a:pt x="47" y="28"/>
                    </a:lnTo>
                    <a:lnTo>
                      <a:pt x="41" y="29"/>
                    </a:lnTo>
                    <a:lnTo>
                      <a:pt x="37" y="32"/>
                    </a:lnTo>
                    <a:lnTo>
                      <a:pt x="33" y="36"/>
                    </a:lnTo>
                    <a:lnTo>
                      <a:pt x="29" y="40"/>
                    </a:lnTo>
                    <a:lnTo>
                      <a:pt x="27" y="44"/>
                    </a:lnTo>
                    <a:lnTo>
                      <a:pt x="25" y="50"/>
                    </a:lnTo>
                    <a:lnTo>
                      <a:pt x="25" y="56"/>
                    </a:lnTo>
                    <a:lnTo>
                      <a:pt x="25" y="104"/>
                    </a:lnTo>
                    <a:lnTo>
                      <a:pt x="25" y="104"/>
                    </a:lnTo>
                    <a:lnTo>
                      <a:pt x="23" y="107"/>
                    </a:lnTo>
                    <a:lnTo>
                      <a:pt x="22" y="107"/>
                    </a:lnTo>
                    <a:lnTo>
                      <a:pt x="2" y="107"/>
                    </a:lnTo>
                    <a:lnTo>
                      <a:pt x="2" y="107"/>
                    </a:lnTo>
                    <a:lnTo>
                      <a:pt x="1" y="107"/>
                    </a:lnTo>
                    <a:lnTo>
                      <a:pt x="0" y="104"/>
                    </a:lnTo>
                    <a:lnTo>
                      <a:pt x="0" y="53"/>
                    </a:lnTo>
                    <a:lnTo>
                      <a:pt x="0" y="53"/>
                    </a:lnTo>
                    <a:lnTo>
                      <a:pt x="1" y="42"/>
                    </a:lnTo>
                    <a:lnTo>
                      <a:pt x="4" y="32"/>
                    </a:lnTo>
                    <a:lnTo>
                      <a:pt x="9" y="24"/>
                    </a:lnTo>
                    <a:lnTo>
                      <a:pt x="15" y="15"/>
                    </a:lnTo>
                    <a:lnTo>
                      <a:pt x="23" y="9"/>
                    </a:lnTo>
                    <a:lnTo>
                      <a:pt x="31" y="4"/>
                    </a:lnTo>
                    <a:lnTo>
                      <a:pt x="43" y="2"/>
                    </a:lnTo>
                    <a:lnTo>
                      <a:pt x="52" y="0"/>
                    </a:lnTo>
                    <a:lnTo>
                      <a:pt x="52" y="0"/>
                    </a:lnTo>
                    <a:lnTo>
                      <a:pt x="63" y="2"/>
                    </a:lnTo>
                    <a:lnTo>
                      <a:pt x="73" y="4"/>
                    </a:lnTo>
                    <a:lnTo>
                      <a:pt x="83" y="9"/>
                    </a:lnTo>
                    <a:lnTo>
                      <a:pt x="89" y="15"/>
                    </a:lnTo>
                    <a:lnTo>
                      <a:pt x="96" y="24"/>
                    </a:lnTo>
                    <a:lnTo>
                      <a:pt x="102" y="32"/>
                    </a:lnTo>
                    <a:lnTo>
                      <a:pt x="105" y="42"/>
                    </a:lnTo>
                    <a:lnTo>
                      <a:pt x="106" y="53"/>
                    </a:lnTo>
                    <a:lnTo>
                      <a:pt x="106" y="104"/>
                    </a:lnTo>
                    <a:lnTo>
                      <a:pt x="106" y="104"/>
                    </a:lnTo>
                    <a:lnTo>
                      <a:pt x="105" y="107"/>
                    </a:lnTo>
                    <a:lnTo>
                      <a:pt x="103" y="107"/>
                    </a:lnTo>
                    <a:lnTo>
                      <a:pt x="103" y="107"/>
                    </a:lnTo>
                    <a:close/>
                    <a:moveTo>
                      <a:pt x="87" y="101"/>
                    </a:moveTo>
                    <a:lnTo>
                      <a:pt x="101" y="101"/>
                    </a:lnTo>
                    <a:lnTo>
                      <a:pt x="101" y="53"/>
                    </a:lnTo>
                    <a:lnTo>
                      <a:pt x="101" y="53"/>
                    </a:lnTo>
                    <a:lnTo>
                      <a:pt x="99" y="43"/>
                    </a:lnTo>
                    <a:lnTo>
                      <a:pt x="96" y="35"/>
                    </a:lnTo>
                    <a:lnTo>
                      <a:pt x="92" y="27"/>
                    </a:lnTo>
                    <a:lnTo>
                      <a:pt x="87" y="20"/>
                    </a:lnTo>
                    <a:lnTo>
                      <a:pt x="80" y="14"/>
                    </a:lnTo>
                    <a:lnTo>
                      <a:pt x="72" y="9"/>
                    </a:lnTo>
                    <a:lnTo>
                      <a:pt x="62" y="6"/>
                    </a:lnTo>
                    <a:lnTo>
                      <a:pt x="52" y="6"/>
                    </a:lnTo>
                    <a:lnTo>
                      <a:pt x="52" y="6"/>
                    </a:lnTo>
                    <a:lnTo>
                      <a:pt x="43" y="6"/>
                    </a:lnTo>
                    <a:lnTo>
                      <a:pt x="34" y="9"/>
                    </a:lnTo>
                    <a:lnTo>
                      <a:pt x="26" y="14"/>
                    </a:lnTo>
                    <a:lnTo>
                      <a:pt x="19" y="20"/>
                    </a:lnTo>
                    <a:lnTo>
                      <a:pt x="14" y="27"/>
                    </a:lnTo>
                    <a:lnTo>
                      <a:pt x="9" y="35"/>
                    </a:lnTo>
                    <a:lnTo>
                      <a:pt x="7" y="43"/>
                    </a:lnTo>
                    <a:lnTo>
                      <a:pt x="5" y="53"/>
                    </a:lnTo>
                    <a:lnTo>
                      <a:pt x="5" y="101"/>
                    </a:lnTo>
                    <a:lnTo>
                      <a:pt x="19" y="101"/>
                    </a:lnTo>
                    <a:lnTo>
                      <a:pt x="19" y="56"/>
                    </a:lnTo>
                    <a:lnTo>
                      <a:pt x="19" y="56"/>
                    </a:lnTo>
                    <a:lnTo>
                      <a:pt x="20" y="49"/>
                    </a:lnTo>
                    <a:lnTo>
                      <a:pt x="22" y="42"/>
                    </a:lnTo>
                    <a:lnTo>
                      <a:pt x="25" y="36"/>
                    </a:lnTo>
                    <a:lnTo>
                      <a:pt x="29" y="32"/>
                    </a:lnTo>
                    <a:lnTo>
                      <a:pt x="34" y="28"/>
                    </a:lnTo>
                    <a:lnTo>
                      <a:pt x="40" y="25"/>
                    </a:lnTo>
                    <a:lnTo>
                      <a:pt x="45" y="22"/>
                    </a:lnTo>
                    <a:lnTo>
                      <a:pt x="52" y="22"/>
                    </a:lnTo>
                    <a:lnTo>
                      <a:pt x="52" y="22"/>
                    </a:lnTo>
                    <a:lnTo>
                      <a:pt x="59" y="22"/>
                    </a:lnTo>
                    <a:lnTo>
                      <a:pt x="66" y="25"/>
                    </a:lnTo>
                    <a:lnTo>
                      <a:pt x="72" y="28"/>
                    </a:lnTo>
                    <a:lnTo>
                      <a:pt x="76" y="32"/>
                    </a:lnTo>
                    <a:lnTo>
                      <a:pt x="80" y="36"/>
                    </a:lnTo>
                    <a:lnTo>
                      <a:pt x="84" y="42"/>
                    </a:lnTo>
                    <a:lnTo>
                      <a:pt x="85" y="49"/>
                    </a:lnTo>
                    <a:lnTo>
                      <a:pt x="87" y="56"/>
                    </a:lnTo>
                    <a:lnTo>
                      <a:pt x="87" y="101"/>
                    </a:lnTo>
                    <a:close/>
                  </a:path>
                </a:pathLst>
              </a:custGeom>
              <a:solidFill>
                <a:srgbClr val="616870"/>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8" name="Google Shape;348;p34"/>
            <p:cNvSpPr/>
            <p:nvPr/>
          </p:nvSpPr>
          <p:spPr>
            <a:xfrm>
              <a:off x="3075163" y="2417228"/>
              <a:ext cx="643685" cy="568637"/>
            </a:xfrm>
            <a:prstGeom prst="downArrow">
              <a:avLst>
                <a:gd fmla="val 50000" name="adj1"/>
                <a:gd fmla="val 50000" name="adj2"/>
              </a:avLst>
            </a:prstGeom>
            <a:gradFill>
              <a:gsLst>
                <a:gs pos="0">
                  <a:srgbClr val="FFFFFF">
                    <a:alpha val="0"/>
                  </a:srgbClr>
                </a:gs>
                <a:gs pos="82000">
                  <a:srgbClr val="488EFF"/>
                </a:gs>
                <a:gs pos="100000">
                  <a:srgbClr val="488E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49" name="Google Shape;349;p34"/>
            <p:cNvGrpSpPr/>
            <p:nvPr/>
          </p:nvGrpSpPr>
          <p:grpSpPr>
            <a:xfrm>
              <a:off x="3927390" y="2020881"/>
              <a:ext cx="262616" cy="347709"/>
              <a:chOff x="3950186" y="2042998"/>
              <a:chExt cx="306188" cy="405399"/>
            </a:xfrm>
          </p:grpSpPr>
          <p:sp>
            <p:nvSpPr>
              <p:cNvPr id="350" name="Google Shape;350;p34"/>
              <p:cNvSpPr/>
              <p:nvPr/>
            </p:nvSpPr>
            <p:spPr>
              <a:xfrm>
                <a:off x="3958832" y="2047875"/>
                <a:ext cx="294084" cy="394097"/>
              </a:xfrm>
              <a:custGeom>
                <a:rect b="b" l="l" r="r" t="t"/>
                <a:pathLst>
                  <a:path extrusionOk="0" h="394097" w="294084">
                    <a:moveTo>
                      <a:pt x="0" y="0"/>
                    </a:moveTo>
                    <a:lnTo>
                      <a:pt x="294084" y="1191"/>
                    </a:lnTo>
                    <a:cubicBezTo>
                      <a:pt x="292893" y="106760"/>
                      <a:pt x="291703" y="212328"/>
                      <a:pt x="290512" y="317897"/>
                    </a:cubicBezTo>
                    <a:lnTo>
                      <a:pt x="241697" y="348853"/>
                    </a:lnTo>
                    <a:lnTo>
                      <a:pt x="215503" y="394097"/>
                    </a:lnTo>
                    <a:lnTo>
                      <a:pt x="8334" y="392906"/>
                    </a:lnTo>
                    <a:lnTo>
                      <a:pt x="0" y="379809"/>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51" name="Google Shape;351;p34"/>
              <p:cNvGrpSpPr/>
              <p:nvPr/>
            </p:nvGrpSpPr>
            <p:grpSpPr>
              <a:xfrm>
                <a:off x="3950186" y="2042998"/>
                <a:ext cx="306188" cy="405399"/>
                <a:chOff x="6114224" y="2350192"/>
                <a:chExt cx="284163" cy="376238"/>
              </a:xfrm>
            </p:grpSpPr>
            <p:sp>
              <p:nvSpPr>
                <p:cNvPr id="352" name="Google Shape;352;p34"/>
                <p:cNvSpPr/>
                <p:nvPr/>
              </p:nvSpPr>
              <p:spPr>
                <a:xfrm>
                  <a:off x="6319838" y="2647950"/>
                  <a:ext cx="73818" cy="71438"/>
                </a:xfrm>
                <a:custGeom>
                  <a:rect b="b" l="l" r="r" t="t"/>
                  <a:pathLst>
                    <a:path extrusionOk="0" h="71438" w="73818">
                      <a:moveTo>
                        <a:pt x="0" y="71438"/>
                      </a:moveTo>
                      <a:lnTo>
                        <a:pt x="73818" y="3572"/>
                      </a:lnTo>
                      <a:lnTo>
                        <a:pt x="0" y="0"/>
                      </a:lnTo>
                      <a:lnTo>
                        <a:pt x="0" y="71438"/>
                      </a:lnTo>
                      <a:close/>
                    </a:path>
                  </a:pathLst>
                </a:custGeom>
                <a:solidFill>
                  <a:srgbClr val="488E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3" name="Google Shape;353;p34"/>
                <p:cNvSpPr/>
                <p:nvPr/>
              </p:nvSpPr>
              <p:spPr>
                <a:xfrm>
                  <a:off x="6114224" y="2350192"/>
                  <a:ext cx="284163" cy="376237"/>
                </a:xfrm>
                <a:custGeom>
                  <a:rect b="b" l="l" r="r" t="t"/>
                  <a:pathLst>
                    <a:path extrusionOk="0" h="237" w="179">
                      <a:moveTo>
                        <a:pt x="130" y="237"/>
                      </a:moveTo>
                      <a:lnTo>
                        <a:pt x="11" y="237"/>
                      </a:lnTo>
                      <a:lnTo>
                        <a:pt x="11" y="237"/>
                      </a:lnTo>
                      <a:lnTo>
                        <a:pt x="7" y="236"/>
                      </a:lnTo>
                      <a:lnTo>
                        <a:pt x="5" y="233"/>
                      </a:lnTo>
                      <a:lnTo>
                        <a:pt x="2" y="230"/>
                      </a:lnTo>
                      <a:lnTo>
                        <a:pt x="0" y="226"/>
                      </a:lnTo>
                      <a:lnTo>
                        <a:pt x="0" y="11"/>
                      </a:lnTo>
                      <a:lnTo>
                        <a:pt x="0" y="11"/>
                      </a:lnTo>
                      <a:lnTo>
                        <a:pt x="2" y="7"/>
                      </a:lnTo>
                      <a:lnTo>
                        <a:pt x="5" y="2"/>
                      </a:lnTo>
                      <a:lnTo>
                        <a:pt x="7" y="1"/>
                      </a:lnTo>
                      <a:lnTo>
                        <a:pt x="11" y="0"/>
                      </a:lnTo>
                      <a:lnTo>
                        <a:pt x="168" y="0"/>
                      </a:lnTo>
                      <a:lnTo>
                        <a:pt x="168" y="0"/>
                      </a:lnTo>
                      <a:lnTo>
                        <a:pt x="172" y="1"/>
                      </a:lnTo>
                      <a:lnTo>
                        <a:pt x="176" y="2"/>
                      </a:lnTo>
                      <a:lnTo>
                        <a:pt x="179" y="7"/>
                      </a:lnTo>
                      <a:lnTo>
                        <a:pt x="179" y="11"/>
                      </a:lnTo>
                      <a:lnTo>
                        <a:pt x="179" y="190"/>
                      </a:lnTo>
                      <a:lnTo>
                        <a:pt x="179" y="190"/>
                      </a:lnTo>
                      <a:lnTo>
                        <a:pt x="179" y="192"/>
                      </a:lnTo>
                      <a:lnTo>
                        <a:pt x="132" y="236"/>
                      </a:lnTo>
                      <a:lnTo>
                        <a:pt x="132" y="236"/>
                      </a:lnTo>
                      <a:lnTo>
                        <a:pt x="130" y="237"/>
                      </a:lnTo>
                      <a:lnTo>
                        <a:pt x="130" y="237"/>
                      </a:lnTo>
                      <a:close/>
                      <a:moveTo>
                        <a:pt x="11" y="5"/>
                      </a:moveTo>
                      <a:lnTo>
                        <a:pt x="11" y="5"/>
                      </a:lnTo>
                      <a:lnTo>
                        <a:pt x="10" y="5"/>
                      </a:lnTo>
                      <a:lnTo>
                        <a:pt x="7" y="7"/>
                      </a:lnTo>
                      <a:lnTo>
                        <a:pt x="6" y="8"/>
                      </a:lnTo>
                      <a:lnTo>
                        <a:pt x="6" y="11"/>
                      </a:lnTo>
                      <a:lnTo>
                        <a:pt x="6" y="226"/>
                      </a:lnTo>
                      <a:lnTo>
                        <a:pt x="6" y="226"/>
                      </a:lnTo>
                      <a:lnTo>
                        <a:pt x="6" y="227"/>
                      </a:lnTo>
                      <a:lnTo>
                        <a:pt x="7" y="230"/>
                      </a:lnTo>
                      <a:lnTo>
                        <a:pt x="10" y="230"/>
                      </a:lnTo>
                      <a:lnTo>
                        <a:pt x="11" y="232"/>
                      </a:lnTo>
                      <a:lnTo>
                        <a:pt x="129" y="232"/>
                      </a:lnTo>
                      <a:lnTo>
                        <a:pt x="173" y="189"/>
                      </a:lnTo>
                      <a:lnTo>
                        <a:pt x="173" y="11"/>
                      </a:lnTo>
                      <a:lnTo>
                        <a:pt x="173" y="11"/>
                      </a:lnTo>
                      <a:lnTo>
                        <a:pt x="173" y="8"/>
                      </a:lnTo>
                      <a:lnTo>
                        <a:pt x="172" y="7"/>
                      </a:lnTo>
                      <a:lnTo>
                        <a:pt x="170" y="5"/>
                      </a:lnTo>
                      <a:lnTo>
                        <a:pt x="168" y="5"/>
                      </a:lnTo>
                      <a:lnTo>
                        <a:pt x="11" y="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4"/>
                <p:cNvSpPr/>
                <p:nvPr/>
              </p:nvSpPr>
              <p:spPr>
                <a:xfrm>
                  <a:off x="6174549" y="2435917"/>
                  <a:ext cx="168275" cy="7937"/>
                </a:xfrm>
                <a:custGeom>
                  <a:rect b="b" l="l" r="r" t="t"/>
                  <a:pathLst>
                    <a:path extrusionOk="0" h="5" w="106">
                      <a:moveTo>
                        <a:pt x="103" y="5"/>
                      </a:moveTo>
                      <a:lnTo>
                        <a:pt x="2" y="5"/>
                      </a:lnTo>
                      <a:lnTo>
                        <a:pt x="2" y="5"/>
                      </a:lnTo>
                      <a:lnTo>
                        <a:pt x="1" y="4"/>
                      </a:lnTo>
                      <a:lnTo>
                        <a:pt x="0" y="2"/>
                      </a:lnTo>
                      <a:lnTo>
                        <a:pt x="0" y="2"/>
                      </a:lnTo>
                      <a:lnTo>
                        <a:pt x="1" y="0"/>
                      </a:lnTo>
                      <a:lnTo>
                        <a:pt x="2" y="0"/>
                      </a:lnTo>
                      <a:lnTo>
                        <a:pt x="103" y="0"/>
                      </a:lnTo>
                      <a:lnTo>
                        <a:pt x="103" y="0"/>
                      </a:lnTo>
                      <a:lnTo>
                        <a:pt x="105" y="0"/>
                      </a:lnTo>
                      <a:lnTo>
                        <a:pt x="106" y="2"/>
                      </a:lnTo>
                      <a:lnTo>
                        <a:pt x="106" y="2"/>
                      </a:lnTo>
                      <a:lnTo>
                        <a:pt x="105" y="4"/>
                      </a:lnTo>
                      <a:lnTo>
                        <a:pt x="103" y="5"/>
                      </a:lnTo>
                      <a:lnTo>
                        <a:pt x="103" y="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4"/>
                <p:cNvSpPr/>
                <p:nvPr/>
              </p:nvSpPr>
              <p:spPr>
                <a:xfrm>
                  <a:off x="6174549" y="2489892"/>
                  <a:ext cx="168275" cy="9525"/>
                </a:xfrm>
                <a:custGeom>
                  <a:rect b="b" l="l" r="r" t="t"/>
                  <a:pathLst>
                    <a:path extrusionOk="0" h="6" w="106">
                      <a:moveTo>
                        <a:pt x="103" y="6"/>
                      </a:moveTo>
                      <a:lnTo>
                        <a:pt x="2" y="6"/>
                      </a:lnTo>
                      <a:lnTo>
                        <a:pt x="2" y="6"/>
                      </a:lnTo>
                      <a:lnTo>
                        <a:pt x="1" y="4"/>
                      </a:lnTo>
                      <a:lnTo>
                        <a:pt x="0" y="3"/>
                      </a:lnTo>
                      <a:lnTo>
                        <a:pt x="0" y="3"/>
                      </a:lnTo>
                      <a:lnTo>
                        <a:pt x="1" y="0"/>
                      </a:lnTo>
                      <a:lnTo>
                        <a:pt x="2" y="0"/>
                      </a:lnTo>
                      <a:lnTo>
                        <a:pt x="103" y="0"/>
                      </a:lnTo>
                      <a:lnTo>
                        <a:pt x="103" y="0"/>
                      </a:lnTo>
                      <a:lnTo>
                        <a:pt x="105" y="0"/>
                      </a:lnTo>
                      <a:lnTo>
                        <a:pt x="106" y="3"/>
                      </a:lnTo>
                      <a:lnTo>
                        <a:pt x="106" y="3"/>
                      </a:lnTo>
                      <a:lnTo>
                        <a:pt x="105" y="4"/>
                      </a:lnTo>
                      <a:lnTo>
                        <a:pt x="103" y="6"/>
                      </a:lnTo>
                      <a:lnTo>
                        <a:pt x="103" y="6"/>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4"/>
                <p:cNvSpPr/>
                <p:nvPr/>
              </p:nvSpPr>
              <p:spPr>
                <a:xfrm>
                  <a:off x="6174549" y="2542280"/>
                  <a:ext cx="168275" cy="9525"/>
                </a:xfrm>
                <a:custGeom>
                  <a:rect b="b" l="l" r="r" t="t"/>
                  <a:pathLst>
                    <a:path extrusionOk="0" h="6" w="106">
                      <a:moveTo>
                        <a:pt x="103" y="6"/>
                      </a:moveTo>
                      <a:lnTo>
                        <a:pt x="2" y="6"/>
                      </a:lnTo>
                      <a:lnTo>
                        <a:pt x="2" y="6"/>
                      </a:lnTo>
                      <a:lnTo>
                        <a:pt x="1" y="6"/>
                      </a:lnTo>
                      <a:lnTo>
                        <a:pt x="0" y="3"/>
                      </a:lnTo>
                      <a:lnTo>
                        <a:pt x="0" y="3"/>
                      </a:lnTo>
                      <a:lnTo>
                        <a:pt x="1" y="2"/>
                      </a:lnTo>
                      <a:lnTo>
                        <a:pt x="2" y="0"/>
                      </a:lnTo>
                      <a:lnTo>
                        <a:pt x="103" y="0"/>
                      </a:lnTo>
                      <a:lnTo>
                        <a:pt x="103" y="0"/>
                      </a:lnTo>
                      <a:lnTo>
                        <a:pt x="105" y="2"/>
                      </a:lnTo>
                      <a:lnTo>
                        <a:pt x="106" y="3"/>
                      </a:lnTo>
                      <a:lnTo>
                        <a:pt x="106" y="3"/>
                      </a:lnTo>
                      <a:lnTo>
                        <a:pt x="105" y="6"/>
                      </a:lnTo>
                      <a:lnTo>
                        <a:pt x="103" y="6"/>
                      </a:lnTo>
                      <a:lnTo>
                        <a:pt x="103" y="6"/>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4"/>
                <p:cNvSpPr/>
                <p:nvPr/>
              </p:nvSpPr>
              <p:spPr>
                <a:xfrm>
                  <a:off x="6174549" y="2597842"/>
                  <a:ext cx="168275" cy="7937"/>
                </a:xfrm>
                <a:custGeom>
                  <a:rect b="b" l="l" r="r" t="t"/>
                  <a:pathLst>
                    <a:path extrusionOk="0" h="5" w="106">
                      <a:moveTo>
                        <a:pt x="103" y="5"/>
                      </a:moveTo>
                      <a:lnTo>
                        <a:pt x="2" y="5"/>
                      </a:lnTo>
                      <a:lnTo>
                        <a:pt x="2" y="5"/>
                      </a:lnTo>
                      <a:lnTo>
                        <a:pt x="1" y="5"/>
                      </a:lnTo>
                      <a:lnTo>
                        <a:pt x="0" y="2"/>
                      </a:lnTo>
                      <a:lnTo>
                        <a:pt x="0" y="2"/>
                      </a:lnTo>
                      <a:lnTo>
                        <a:pt x="1" y="1"/>
                      </a:lnTo>
                      <a:lnTo>
                        <a:pt x="2" y="0"/>
                      </a:lnTo>
                      <a:lnTo>
                        <a:pt x="103" y="0"/>
                      </a:lnTo>
                      <a:lnTo>
                        <a:pt x="103" y="0"/>
                      </a:lnTo>
                      <a:lnTo>
                        <a:pt x="105" y="1"/>
                      </a:lnTo>
                      <a:lnTo>
                        <a:pt x="106" y="2"/>
                      </a:lnTo>
                      <a:lnTo>
                        <a:pt x="106" y="2"/>
                      </a:lnTo>
                      <a:lnTo>
                        <a:pt x="105" y="5"/>
                      </a:lnTo>
                      <a:lnTo>
                        <a:pt x="103" y="5"/>
                      </a:lnTo>
                      <a:lnTo>
                        <a:pt x="103" y="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4"/>
                <p:cNvSpPr/>
                <p:nvPr/>
              </p:nvSpPr>
              <p:spPr>
                <a:xfrm>
                  <a:off x="6312661" y="2647055"/>
                  <a:ext cx="82550" cy="79375"/>
                </a:xfrm>
                <a:custGeom>
                  <a:rect b="b" l="l" r="r" t="t"/>
                  <a:pathLst>
                    <a:path extrusionOk="0" h="50" w="52">
                      <a:moveTo>
                        <a:pt x="2" y="50"/>
                      </a:moveTo>
                      <a:lnTo>
                        <a:pt x="2" y="50"/>
                      </a:lnTo>
                      <a:lnTo>
                        <a:pt x="1" y="49"/>
                      </a:lnTo>
                      <a:lnTo>
                        <a:pt x="0" y="47"/>
                      </a:lnTo>
                      <a:lnTo>
                        <a:pt x="0" y="11"/>
                      </a:lnTo>
                      <a:lnTo>
                        <a:pt x="0" y="11"/>
                      </a:lnTo>
                      <a:lnTo>
                        <a:pt x="1" y="7"/>
                      </a:lnTo>
                      <a:lnTo>
                        <a:pt x="2" y="3"/>
                      </a:lnTo>
                      <a:lnTo>
                        <a:pt x="7" y="2"/>
                      </a:lnTo>
                      <a:lnTo>
                        <a:pt x="11" y="0"/>
                      </a:lnTo>
                      <a:lnTo>
                        <a:pt x="49" y="0"/>
                      </a:lnTo>
                      <a:lnTo>
                        <a:pt x="49" y="0"/>
                      </a:lnTo>
                      <a:lnTo>
                        <a:pt x="52" y="2"/>
                      </a:lnTo>
                      <a:lnTo>
                        <a:pt x="52" y="3"/>
                      </a:lnTo>
                      <a:lnTo>
                        <a:pt x="52" y="3"/>
                      </a:lnTo>
                      <a:lnTo>
                        <a:pt x="52" y="5"/>
                      </a:lnTo>
                      <a:lnTo>
                        <a:pt x="49" y="6"/>
                      </a:lnTo>
                      <a:lnTo>
                        <a:pt x="11" y="6"/>
                      </a:lnTo>
                      <a:lnTo>
                        <a:pt x="11" y="6"/>
                      </a:lnTo>
                      <a:lnTo>
                        <a:pt x="7" y="7"/>
                      </a:lnTo>
                      <a:lnTo>
                        <a:pt x="5" y="11"/>
                      </a:lnTo>
                      <a:lnTo>
                        <a:pt x="5" y="47"/>
                      </a:lnTo>
                      <a:lnTo>
                        <a:pt x="5" y="47"/>
                      </a:lnTo>
                      <a:lnTo>
                        <a:pt x="5" y="49"/>
                      </a:lnTo>
                      <a:lnTo>
                        <a:pt x="2" y="50"/>
                      </a:lnTo>
                      <a:lnTo>
                        <a:pt x="2" y="50"/>
                      </a:lnTo>
                      <a:close/>
                    </a:path>
                  </a:pathLst>
                </a:custGeom>
                <a:solidFill>
                  <a:srgbClr val="61687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59" name="Google Shape;359;p34"/>
            <p:cNvGrpSpPr/>
            <p:nvPr/>
          </p:nvGrpSpPr>
          <p:grpSpPr>
            <a:xfrm>
              <a:off x="3326704" y="1229280"/>
              <a:ext cx="633876" cy="432837"/>
              <a:chOff x="3326704" y="1229280"/>
              <a:chExt cx="633876" cy="432837"/>
            </a:xfrm>
          </p:grpSpPr>
          <p:sp>
            <p:nvSpPr>
              <p:cNvPr id="360" name="Google Shape;360;p34"/>
              <p:cNvSpPr/>
              <p:nvPr/>
            </p:nvSpPr>
            <p:spPr>
              <a:xfrm>
                <a:off x="3326704" y="1229280"/>
                <a:ext cx="633876" cy="432837"/>
              </a:xfrm>
              <a:custGeom>
                <a:rect b="b" l="l" r="r" t="t"/>
                <a:pathLst>
                  <a:path extrusionOk="0" h="415" w="644">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FFFFFF"/>
              </a:solidFill>
              <a:ln cap="flat" cmpd="sng" w="2857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Arial"/>
                  <a:ea typeface="Arial"/>
                  <a:cs typeface="Arial"/>
                  <a:sym typeface="Arial"/>
                </a:endParaRPr>
              </a:p>
            </p:txBody>
          </p:sp>
          <p:grpSp>
            <p:nvGrpSpPr>
              <p:cNvPr id="361" name="Google Shape;361;p34"/>
              <p:cNvGrpSpPr/>
              <p:nvPr/>
            </p:nvGrpSpPr>
            <p:grpSpPr>
              <a:xfrm>
                <a:off x="3519278" y="1330676"/>
                <a:ext cx="297989" cy="273575"/>
                <a:chOff x="5059363" y="3067051"/>
                <a:chExt cx="658812" cy="604837"/>
              </a:xfrm>
            </p:grpSpPr>
            <p:sp>
              <p:nvSpPr>
                <p:cNvPr id="362" name="Google Shape;362;p34"/>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4"/>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4"/>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4"/>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66" name="Google Shape;366;p34"/>
            <p:cNvGrpSpPr/>
            <p:nvPr/>
          </p:nvGrpSpPr>
          <p:grpSpPr>
            <a:xfrm>
              <a:off x="4260324" y="1243566"/>
              <a:ext cx="633876" cy="432837"/>
              <a:chOff x="4260324" y="1243566"/>
              <a:chExt cx="633876" cy="432837"/>
            </a:xfrm>
          </p:grpSpPr>
          <p:sp>
            <p:nvSpPr>
              <p:cNvPr id="367" name="Google Shape;367;p34"/>
              <p:cNvSpPr/>
              <p:nvPr/>
            </p:nvSpPr>
            <p:spPr>
              <a:xfrm>
                <a:off x="4260324" y="1243566"/>
                <a:ext cx="633876" cy="432837"/>
              </a:xfrm>
              <a:custGeom>
                <a:rect b="b" l="l" r="r" t="t"/>
                <a:pathLst>
                  <a:path extrusionOk="0" h="415" w="644">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chemeClr val="lt1"/>
              </a:solidFill>
              <a:ln cap="flat" cmpd="sng" w="2857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Arial"/>
                  <a:ea typeface="Arial"/>
                  <a:cs typeface="Arial"/>
                  <a:sym typeface="Arial"/>
                </a:endParaRPr>
              </a:p>
            </p:txBody>
          </p:sp>
          <p:grpSp>
            <p:nvGrpSpPr>
              <p:cNvPr id="368" name="Google Shape;368;p34"/>
              <p:cNvGrpSpPr/>
              <p:nvPr/>
            </p:nvGrpSpPr>
            <p:grpSpPr>
              <a:xfrm>
                <a:off x="4464066" y="1350817"/>
                <a:ext cx="297989" cy="273575"/>
                <a:chOff x="5059363" y="3067051"/>
                <a:chExt cx="658812" cy="604837"/>
              </a:xfrm>
            </p:grpSpPr>
            <p:sp>
              <p:nvSpPr>
                <p:cNvPr id="369" name="Google Shape;369;p34"/>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4"/>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4"/>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4"/>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73" name="Google Shape;373;p34"/>
            <p:cNvGrpSpPr/>
            <p:nvPr/>
          </p:nvGrpSpPr>
          <p:grpSpPr>
            <a:xfrm>
              <a:off x="5143333" y="1231661"/>
              <a:ext cx="633876" cy="432837"/>
              <a:chOff x="5143333" y="1231661"/>
              <a:chExt cx="633876" cy="432837"/>
            </a:xfrm>
          </p:grpSpPr>
          <p:sp>
            <p:nvSpPr>
              <p:cNvPr id="374" name="Google Shape;374;p34"/>
              <p:cNvSpPr/>
              <p:nvPr/>
            </p:nvSpPr>
            <p:spPr>
              <a:xfrm>
                <a:off x="5143333" y="1231661"/>
                <a:ext cx="633876" cy="432837"/>
              </a:xfrm>
              <a:custGeom>
                <a:rect b="b" l="l" r="r" t="t"/>
                <a:pathLst>
                  <a:path extrusionOk="0" h="415" w="644">
                    <a:moveTo>
                      <a:pt x="145" y="124"/>
                    </a:moveTo>
                    <a:lnTo>
                      <a:pt x="145" y="124"/>
                    </a:lnTo>
                    <a:lnTo>
                      <a:pt x="131" y="125"/>
                    </a:lnTo>
                    <a:lnTo>
                      <a:pt x="119" y="129"/>
                    </a:lnTo>
                    <a:lnTo>
                      <a:pt x="107" y="135"/>
                    </a:lnTo>
                    <a:lnTo>
                      <a:pt x="97" y="143"/>
                    </a:lnTo>
                    <a:lnTo>
                      <a:pt x="88" y="153"/>
                    </a:lnTo>
                    <a:lnTo>
                      <a:pt x="82" y="164"/>
                    </a:lnTo>
                    <a:lnTo>
                      <a:pt x="78" y="177"/>
                    </a:lnTo>
                    <a:lnTo>
                      <a:pt x="75" y="190"/>
                    </a:lnTo>
                    <a:lnTo>
                      <a:pt x="75" y="192"/>
                    </a:lnTo>
                    <a:lnTo>
                      <a:pt x="73" y="194"/>
                    </a:lnTo>
                    <a:lnTo>
                      <a:pt x="73" y="194"/>
                    </a:lnTo>
                    <a:lnTo>
                      <a:pt x="58" y="201"/>
                    </a:lnTo>
                    <a:lnTo>
                      <a:pt x="44" y="211"/>
                    </a:lnTo>
                    <a:lnTo>
                      <a:pt x="31" y="223"/>
                    </a:lnTo>
                    <a:lnTo>
                      <a:pt x="21" y="236"/>
                    </a:lnTo>
                    <a:lnTo>
                      <a:pt x="12" y="251"/>
                    </a:lnTo>
                    <a:lnTo>
                      <a:pt x="5" y="266"/>
                    </a:lnTo>
                    <a:lnTo>
                      <a:pt x="2" y="283"/>
                    </a:lnTo>
                    <a:lnTo>
                      <a:pt x="0" y="301"/>
                    </a:lnTo>
                    <a:lnTo>
                      <a:pt x="0" y="301"/>
                    </a:lnTo>
                    <a:lnTo>
                      <a:pt x="0" y="312"/>
                    </a:lnTo>
                    <a:lnTo>
                      <a:pt x="3" y="323"/>
                    </a:lnTo>
                    <a:lnTo>
                      <a:pt x="5" y="335"/>
                    </a:lnTo>
                    <a:lnTo>
                      <a:pt x="9" y="345"/>
                    </a:lnTo>
                    <a:lnTo>
                      <a:pt x="14" y="355"/>
                    </a:lnTo>
                    <a:lnTo>
                      <a:pt x="19" y="364"/>
                    </a:lnTo>
                    <a:lnTo>
                      <a:pt x="26" y="373"/>
                    </a:lnTo>
                    <a:lnTo>
                      <a:pt x="33" y="382"/>
                    </a:lnTo>
                    <a:lnTo>
                      <a:pt x="42" y="388"/>
                    </a:lnTo>
                    <a:lnTo>
                      <a:pt x="51" y="396"/>
                    </a:lnTo>
                    <a:lnTo>
                      <a:pt x="60" y="401"/>
                    </a:lnTo>
                    <a:lnTo>
                      <a:pt x="70" y="406"/>
                    </a:lnTo>
                    <a:lnTo>
                      <a:pt x="80" y="410"/>
                    </a:lnTo>
                    <a:lnTo>
                      <a:pt x="92" y="413"/>
                    </a:lnTo>
                    <a:lnTo>
                      <a:pt x="103" y="415"/>
                    </a:lnTo>
                    <a:lnTo>
                      <a:pt x="115" y="415"/>
                    </a:lnTo>
                    <a:lnTo>
                      <a:pt x="493" y="415"/>
                    </a:lnTo>
                    <a:lnTo>
                      <a:pt x="493" y="415"/>
                    </a:lnTo>
                    <a:lnTo>
                      <a:pt x="513" y="414"/>
                    </a:lnTo>
                    <a:lnTo>
                      <a:pt x="534" y="410"/>
                    </a:lnTo>
                    <a:lnTo>
                      <a:pt x="553" y="404"/>
                    </a:lnTo>
                    <a:lnTo>
                      <a:pt x="571" y="395"/>
                    </a:lnTo>
                    <a:lnTo>
                      <a:pt x="571" y="395"/>
                    </a:lnTo>
                    <a:lnTo>
                      <a:pt x="586" y="383"/>
                    </a:lnTo>
                    <a:lnTo>
                      <a:pt x="601" y="371"/>
                    </a:lnTo>
                    <a:lnTo>
                      <a:pt x="614" y="355"/>
                    </a:lnTo>
                    <a:lnTo>
                      <a:pt x="624" y="339"/>
                    </a:lnTo>
                    <a:lnTo>
                      <a:pt x="633" y="322"/>
                    </a:lnTo>
                    <a:lnTo>
                      <a:pt x="639" y="303"/>
                    </a:lnTo>
                    <a:lnTo>
                      <a:pt x="643" y="284"/>
                    </a:lnTo>
                    <a:lnTo>
                      <a:pt x="644" y="264"/>
                    </a:lnTo>
                    <a:lnTo>
                      <a:pt x="644" y="264"/>
                    </a:lnTo>
                    <a:lnTo>
                      <a:pt x="644" y="248"/>
                    </a:lnTo>
                    <a:lnTo>
                      <a:pt x="642" y="234"/>
                    </a:lnTo>
                    <a:lnTo>
                      <a:pt x="638" y="219"/>
                    </a:lnTo>
                    <a:lnTo>
                      <a:pt x="633" y="205"/>
                    </a:lnTo>
                    <a:lnTo>
                      <a:pt x="627" y="192"/>
                    </a:lnTo>
                    <a:lnTo>
                      <a:pt x="619" y="180"/>
                    </a:lnTo>
                    <a:lnTo>
                      <a:pt x="610" y="168"/>
                    </a:lnTo>
                    <a:lnTo>
                      <a:pt x="600" y="158"/>
                    </a:lnTo>
                    <a:lnTo>
                      <a:pt x="590" y="148"/>
                    </a:lnTo>
                    <a:lnTo>
                      <a:pt x="578" y="139"/>
                    </a:lnTo>
                    <a:lnTo>
                      <a:pt x="566" y="131"/>
                    </a:lnTo>
                    <a:lnTo>
                      <a:pt x="553" y="125"/>
                    </a:lnTo>
                    <a:lnTo>
                      <a:pt x="539" y="120"/>
                    </a:lnTo>
                    <a:lnTo>
                      <a:pt x="524" y="116"/>
                    </a:lnTo>
                    <a:lnTo>
                      <a:pt x="510" y="115"/>
                    </a:lnTo>
                    <a:lnTo>
                      <a:pt x="493" y="113"/>
                    </a:lnTo>
                    <a:lnTo>
                      <a:pt x="490" y="113"/>
                    </a:lnTo>
                    <a:lnTo>
                      <a:pt x="489" y="111"/>
                    </a:lnTo>
                    <a:lnTo>
                      <a:pt x="489" y="111"/>
                    </a:lnTo>
                    <a:lnTo>
                      <a:pt x="484" y="98"/>
                    </a:lnTo>
                    <a:lnTo>
                      <a:pt x="479" y="87"/>
                    </a:lnTo>
                    <a:lnTo>
                      <a:pt x="471" y="75"/>
                    </a:lnTo>
                    <a:lnTo>
                      <a:pt x="464" y="65"/>
                    </a:lnTo>
                    <a:lnTo>
                      <a:pt x="456" y="55"/>
                    </a:lnTo>
                    <a:lnTo>
                      <a:pt x="447" y="46"/>
                    </a:lnTo>
                    <a:lnTo>
                      <a:pt x="437" y="38"/>
                    </a:lnTo>
                    <a:lnTo>
                      <a:pt x="427" y="31"/>
                    </a:lnTo>
                    <a:lnTo>
                      <a:pt x="417" y="23"/>
                    </a:lnTo>
                    <a:lnTo>
                      <a:pt x="405" y="17"/>
                    </a:lnTo>
                    <a:lnTo>
                      <a:pt x="394" y="12"/>
                    </a:lnTo>
                    <a:lnTo>
                      <a:pt x="381" y="8"/>
                    </a:lnTo>
                    <a:lnTo>
                      <a:pt x="369" y="4"/>
                    </a:lnTo>
                    <a:lnTo>
                      <a:pt x="357" y="1"/>
                    </a:lnTo>
                    <a:lnTo>
                      <a:pt x="343" y="0"/>
                    </a:lnTo>
                    <a:lnTo>
                      <a:pt x="330" y="0"/>
                    </a:lnTo>
                    <a:lnTo>
                      <a:pt x="330" y="0"/>
                    </a:lnTo>
                    <a:lnTo>
                      <a:pt x="316" y="0"/>
                    </a:lnTo>
                    <a:lnTo>
                      <a:pt x="302" y="1"/>
                    </a:lnTo>
                    <a:lnTo>
                      <a:pt x="289" y="5"/>
                    </a:lnTo>
                    <a:lnTo>
                      <a:pt x="275" y="9"/>
                    </a:lnTo>
                    <a:lnTo>
                      <a:pt x="263" y="14"/>
                    </a:lnTo>
                    <a:lnTo>
                      <a:pt x="251" y="19"/>
                    </a:lnTo>
                    <a:lnTo>
                      <a:pt x="240" y="26"/>
                    </a:lnTo>
                    <a:lnTo>
                      <a:pt x="228" y="34"/>
                    </a:lnTo>
                    <a:lnTo>
                      <a:pt x="218" y="42"/>
                    </a:lnTo>
                    <a:lnTo>
                      <a:pt x="208" y="52"/>
                    </a:lnTo>
                    <a:lnTo>
                      <a:pt x="199" y="63"/>
                    </a:lnTo>
                    <a:lnTo>
                      <a:pt x="191" y="73"/>
                    </a:lnTo>
                    <a:lnTo>
                      <a:pt x="184" y="84"/>
                    </a:lnTo>
                    <a:lnTo>
                      <a:pt x="177" y="97"/>
                    </a:lnTo>
                    <a:lnTo>
                      <a:pt x="171" y="110"/>
                    </a:lnTo>
                    <a:lnTo>
                      <a:pt x="167" y="122"/>
                    </a:lnTo>
                    <a:lnTo>
                      <a:pt x="166" y="126"/>
                    </a:lnTo>
                    <a:lnTo>
                      <a:pt x="162" y="125"/>
                    </a:lnTo>
                    <a:lnTo>
                      <a:pt x="162" y="125"/>
                    </a:lnTo>
                    <a:lnTo>
                      <a:pt x="154" y="124"/>
                    </a:lnTo>
                    <a:lnTo>
                      <a:pt x="145" y="124"/>
                    </a:lnTo>
                    <a:lnTo>
                      <a:pt x="145" y="124"/>
                    </a:lnTo>
                    <a:close/>
                  </a:path>
                </a:pathLst>
              </a:custGeom>
              <a:solidFill>
                <a:srgbClr val="FFFFFF"/>
              </a:solidFill>
              <a:ln cap="flat" cmpd="sng" w="2857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13"/>
                  <a:buFont typeface="Arial"/>
                  <a:buNone/>
                </a:pPr>
                <a:r>
                  <a:t/>
                </a:r>
                <a:endParaRPr b="0" i="0" sz="1013" u="none" cap="none" strike="noStrike">
                  <a:solidFill>
                    <a:srgbClr val="000000"/>
                  </a:solidFill>
                  <a:latin typeface="Arial"/>
                  <a:ea typeface="Arial"/>
                  <a:cs typeface="Arial"/>
                  <a:sym typeface="Arial"/>
                </a:endParaRPr>
              </a:p>
            </p:txBody>
          </p:sp>
          <p:grpSp>
            <p:nvGrpSpPr>
              <p:cNvPr id="375" name="Google Shape;375;p34"/>
              <p:cNvGrpSpPr/>
              <p:nvPr/>
            </p:nvGrpSpPr>
            <p:grpSpPr>
              <a:xfrm>
                <a:off x="5346737" y="1347878"/>
                <a:ext cx="297989" cy="273575"/>
                <a:chOff x="5059363" y="3067051"/>
                <a:chExt cx="658812" cy="604837"/>
              </a:xfrm>
            </p:grpSpPr>
            <p:sp>
              <p:nvSpPr>
                <p:cNvPr id="376" name="Google Shape;376;p34"/>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4"/>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4"/>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4"/>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80" name="Google Shape;380;p34"/>
            <p:cNvGrpSpPr/>
            <p:nvPr/>
          </p:nvGrpSpPr>
          <p:grpSpPr>
            <a:xfrm>
              <a:off x="3304676" y="2042831"/>
              <a:ext cx="403975" cy="370878"/>
              <a:chOff x="5059363" y="3067051"/>
              <a:chExt cx="658812" cy="604837"/>
            </a:xfrm>
          </p:grpSpPr>
          <p:sp>
            <p:nvSpPr>
              <p:cNvPr id="381" name="Google Shape;381;p34"/>
              <p:cNvSpPr/>
              <p:nvPr/>
            </p:nvSpPr>
            <p:spPr>
              <a:xfrm>
                <a:off x="5059363" y="3067051"/>
                <a:ext cx="422275" cy="423863"/>
              </a:xfrm>
              <a:custGeom>
                <a:rect b="b" l="l" r="r" t="t"/>
                <a:pathLst>
                  <a:path extrusionOk="0" h="267" w="266">
                    <a:moveTo>
                      <a:pt x="266" y="102"/>
                    </a:moveTo>
                    <a:lnTo>
                      <a:pt x="248" y="61"/>
                    </a:lnTo>
                    <a:lnTo>
                      <a:pt x="222" y="69"/>
                    </a:lnTo>
                    <a:lnTo>
                      <a:pt x="222" y="69"/>
                    </a:lnTo>
                    <a:lnTo>
                      <a:pt x="210" y="55"/>
                    </a:lnTo>
                    <a:lnTo>
                      <a:pt x="198" y="43"/>
                    </a:lnTo>
                    <a:lnTo>
                      <a:pt x="207" y="17"/>
                    </a:lnTo>
                    <a:lnTo>
                      <a:pt x="163" y="0"/>
                    </a:lnTo>
                    <a:lnTo>
                      <a:pt x="151" y="24"/>
                    </a:lnTo>
                    <a:lnTo>
                      <a:pt x="151" y="24"/>
                    </a:lnTo>
                    <a:lnTo>
                      <a:pt x="134" y="22"/>
                    </a:lnTo>
                    <a:lnTo>
                      <a:pt x="115" y="24"/>
                    </a:lnTo>
                    <a:lnTo>
                      <a:pt x="103" y="0"/>
                    </a:lnTo>
                    <a:lnTo>
                      <a:pt x="61" y="17"/>
                    </a:lnTo>
                    <a:lnTo>
                      <a:pt x="70" y="43"/>
                    </a:lnTo>
                    <a:lnTo>
                      <a:pt x="70" y="43"/>
                    </a:lnTo>
                    <a:lnTo>
                      <a:pt x="56" y="55"/>
                    </a:lnTo>
                    <a:lnTo>
                      <a:pt x="44" y="69"/>
                    </a:lnTo>
                    <a:lnTo>
                      <a:pt x="18" y="61"/>
                    </a:lnTo>
                    <a:lnTo>
                      <a:pt x="0" y="102"/>
                    </a:lnTo>
                    <a:lnTo>
                      <a:pt x="25" y="114"/>
                    </a:lnTo>
                    <a:lnTo>
                      <a:pt x="25" y="114"/>
                    </a:lnTo>
                    <a:lnTo>
                      <a:pt x="23" y="133"/>
                    </a:lnTo>
                    <a:lnTo>
                      <a:pt x="25" y="151"/>
                    </a:lnTo>
                    <a:lnTo>
                      <a:pt x="0" y="163"/>
                    </a:lnTo>
                    <a:lnTo>
                      <a:pt x="18" y="206"/>
                    </a:lnTo>
                    <a:lnTo>
                      <a:pt x="44" y="198"/>
                    </a:lnTo>
                    <a:lnTo>
                      <a:pt x="44" y="198"/>
                    </a:lnTo>
                    <a:lnTo>
                      <a:pt x="56" y="212"/>
                    </a:lnTo>
                    <a:lnTo>
                      <a:pt x="70" y="224"/>
                    </a:lnTo>
                    <a:lnTo>
                      <a:pt x="61" y="248"/>
                    </a:lnTo>
                    <a:lnTo>
                      <a:pt x="103" y="267"/>
                    </a:lnTo>
                    <a:lnTo>
                      <a:pt x="115" y="243"/>
                    </a:lnTo>
                    <a:lnTo>
                      <a:pt x="115" y="243"/>
                    </a:lnTo>
                    <a:lnTo>
                      <a:pt x="132" y="243"/>
                    </a:lnTo>
                    <a:lnTo>
                      <a:pt x="151" y="243"/>
                    </a:lnTo>
                    <a:lnTo>
                      <a:pt x="163" y="267"/>
                    </a:lnTo>
                    <a:lnTo>
                      <a:pt x="207" y="248"/>
                    </a:lnTo>
                    <a:lnTo>
                      <a:pt x="198" y="224"/>
                    </a:lnTo>
                    <a:lnTo>
                      <a:pt x="198" y="224"/>
                    </a:lnTo>
                    <a:lnTo>
                      <a:pt x="212" y="212"/>
                    </a:lnTo>
                    <a:lnTo>
                      <a:pt x="222" y="198"/>
                    </a:lnTo>
                    <a:lnTo>
                      <a:pt x="248" y="206"/>
                    </a:lnTo>
                    <a:lnTo>
                      <a:pt x="266" y="163"/>
                    </a:lnTo>
                    <a:lnTo>
                      <a:pt x="241" y="151"/>
                    </a:lnTo>
                    <a:lnTo>
                      <a:pt x="241" y="151"/>
                    </a:lnTo>
                    <a:lnTo>
                      <a:pt x="243" y="133"/>
                    </a:lnTo>
                    <a:lnTo>
                      <a:pt x="241" y="114"/>
                    </a:lnTo>
                    <a:lnTo>
                      <a:pt x="266" y="102"/>
                    </a:lnTo>
                    <a:close/>
                  </a:path>
                </a:pathLst>
              </a:custGeom>
              <a:solidFill>
                <a:srgbClr val="488E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4"/>
              <p:cNvSpPr/>
              <p:nvPr/>
            </p:nvSpPr>
            <p:spPr>
              <a:xfrm>
                <a:off x="5200650" y="3206751"/>
                <a:ext cx="139700" cy="141288"/>
              </a:xfrm>
              <a:custGeom>
                <a:rect b="b" l="l" r="r" t="t"/>
                <a:pathLst>
                  <a:path extrusionOk="0" h="89" w="88">
                    <a:moveTo>
                      <a:pt x="85" y="63"/>
                    </a:moveTo>
                    <a:lnTo>
                      <a:pt x="85" y="63"/>
                    </a:lnTo>
                    <a:lnTo>
                      <a:pt x="81" y="70"/>
                    </a:lnTo>
                    <a:lnTo>
                      <a:pt x="74" y="77"/>
                    </a:lnTo>
                    <a:lnTo>
                      <a:pt x="69" y="82"/>
                    </a:lnTo>
                    <a:lnTo>
                      <a:pt x="61" y="85"/>
                    </a:lnTo>
                    <a:lnTo>
                      <a:pt x="54" y="89"/>
                    </a:lnTo>
                    <a:lnTo>
                      <a:pt x="45" y="89"/>
                    </a:lnTo>
                    <a:lnTo>
                      <a:pt x="36" y="89"/>
                    </a:lnTo>
                    <a:lnTo>
                      <a:pt x="28" y="85"/>
                    </a:lnTo>
                    <a:lnTo>
                      <a:pt x="28" y="85"/>
                    </a:lnTo>
                    <a:lnTo>
                      <a:pt x="19" y="82"/>
                    </a:lnTo>
                    <a:lnTo>
                      <a:pt x="12" y="77"/>
                    </a:lnTo>
                    <a:lnTo>
                      <a:pt x="7" y="70"/>
                    </a:lnTo>
                    <a:lnTo>
                      <a:pt x="3" y="63"/>
                    </a:lnTo>
                    <a:lnTo>
                      <a:pt x="2" y="54"/>
                    </a:lnTo>
                    <a:lnTo>
                      <a:pt x="0" y="45"/>
                    </a:lnTo>
                    <a:lnTo>
                      <a:pt x="2" y="37"/>
                    </a:lnTo>
                    <a:lnTo>
                      <a:pt x="3" y="28"/>
                    </a:lnTo>
                    <a:lnTo>
                      <a:pt x="3" y="28"/>
                    </a:lnTo>
                    <a:lnTo>
                      <a:pt x="7" y="21"/>
                    </a:lnTo>
                    <a:lnTo>
                      <a:pt x="14" y="14"/>
                    </a:lnTo>
                    <a:lnTo>
                      <a:pt x="19" y="9"/>
                    </a:lnTo>
                    <a:lnTo>
                      <a:pt x="28" y="4"/>
                    </a:lnTo>
                    <a:lnTo>
                      <a:pt x="35" y="2"/>
                    </a:lnTo>
                    <a:lnTo>
                      <a:pt x="43" y="0"/>
                    </a:lnTo>
                    <a:lnTo>
                      <a:pt x="52" y="2"/>
                    </a:lnTo>
                    <a:lnTo>
                      <a:pt x="61" y="4"/>
                    </a:lnTo>
                    <a:lnTo>
                      <a:pt x="61" y="4"/>
                    </a:lnTo>
                    <a:lnTo>
                      <a:pt x="69" y="9"/>
                    </a:lnTo>
                    <a:lnTo>
                      <a:pt x="76" y="14"/>
                    </a:lnTo>
                    <a:lnTo>
                      <a:pt x="81" y="21"/>
                    </a:lnTo>
                    <a:lnTo>
                      <a:pt x="85" y="28"/>
                    </a:lnTo>
                    <a:lnTo>
                      <a:pt x="87" y="37"/>
                    </a:lnTo>
                    <a:lnTo>
                      <a:pt x="88" y="45"/>
                    </a:lnTo>
                    <a:lnTo>
                      <a:pt x="88" y="54"/>
                    </a:lnTo>
                    <a:lnTo>
                      <a:pt x="85" y="63"/>
                    </a:lnTo>
                    <a:lnTo>
                      <a:pt x="85" y="63"/>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4"/>
              <p:cNvSpPr/>
              <p:nvPr/>
            </p:nvSpPr>
            <p:spPr>
              <a:xfrm>
                <a:off x="5429250" y="3382963"/>
                <a:ext cx="288925" cy="288925"/>
              </a:xfrm>
              <a:custGeom>
                <a:rect b="b" l="l" r="r" t="t"/>
                <a:pathLst>
                  <a:path extrusionOk="0" h="182" w="182">
                    <a:moveTo>
                      <a:pt x="182" y="70"/>
                    </a:moveTo>
                    <a:lnTo>
                      <a:pt x="170" y="42"/>
                    </a:lnTo>
                    <a:lnTo>
                      <a:pt x="147" y="51"/>
                    </a:lnTo>
                    <a:lnTo>
                      <a:pt x="147" y="51"/>
                    </a:lnTo>
                    <a:lnTo>
                      <a:pt x="140" y="42"/>
                    </a:lnTo>
                    <a:lnTo>
                      <a:pt x="132" y="35"/>
                    </a:lnTo>
                    <a:lnTo>
                      <a:pt x="140" y="13"/>
                    </a:lnTo>
                    <a:lnTo>
                      <a:pt x="111" y="0"/>
                    </a:lnTo>
                    <a:lnTo>
                      <a:pt x="102" y="23"/>
                    </a:lnTo>
                    <a:lnTo>
                      <a:pt x="102" y="23"/>
                    </a:lnTo>
                    <a:lnTo>
                      <a:pt x="90" y="21"/>
                    </a:lnTo>
                    <a:lnTo>
                      <a:pt x="80" y="23"/>
                    </a:lnTo>
                    <a:lnTo>
                      <a:pt x="69" y="0"/>
                    </a:lnTo>
                    <a:lnTo>
                      <a:pt x="41" y="13"/>
                    </a:lnTo>
                    <a:lnTo>
                      <a:pt x="50" y="35"/>
                    </a:lnTo>
                    <a:lnTo>
                      <a:pt x="50" y="35"/>
                    </a:lnTo>
                    <a:lnTo>
                      <a:pt x="41" y="42"/>
                    </a:lnTo>
                    <a:lnTo>
                      <a:pt x="34" y="51"/>
                    </a:lnTo>
                    <a:lnTo>
                      <a:pt x="12" y="42"/>
                    </a:lnTo>
                    <a:lnTo>
                      <a:pt x="0" y="70"/>
                    </a:lnTo>
                    <a:lnTo>
                      <a:pt x="22" y="80"/>
                    </a:lnTo>
                    <a:lnTo>
                      <a:pt x="22" y="80"/>
                    </a:lnTo>
                    <a:lnTo>
                      <a:pt x="21" y="91"/>
                    </a:lnTo>
                    <a:lnTo>
                      <a:pt x="22" y="103"/>
                    </a:lnTo>
                    <a:lnTo>
                      <a:pt x="0" y="111"/>
                    </a:lnTo>
                    <a:lnTo>
                      <a:pt x="12" y="141"/>
                    </a:lnTo>
                    <a:lnTo>
                      <a:pt x="34" y="132"/>
                    </a:lnTo>
                    <a:lnTo>
                      <a:pt x="34" y="132"/>
                    </a:lnTo>
                    <a:lnTo>
                      <a:pt x="41" y="141"/>
                    </a:lnTo>
                    <a:lnTo>
                      <a:pt x="50" y="148"/>
                    </a:lnTo>
                    <a:lnTo>
                      <a:pt x="41" y="170"/>
                    </a:lnTo>
                    <a:lnTo>
                      <a:pt x="69" y="182"/>
                    </a:lnTo>
                    <a:lnTo>
                      <a:pt x="80" y="160"/>
                    </a:lnTo>
                    <a:lnTo>
                      <a:pt x="80" y="160"/>
                    </a:lnTo>
                    <a:lnTo>
                      <a:pt x="90" y="162"/>
                    </a:lnTo>
                    <a:lnTo>
                      <a:pt x="102" y="160"/>
                    </a:lnTo>
                    <a:lnTo>
                      <a:pt x="111" y="182"/>
                    </a:lnTo>
                    <a:lnTo>
                      <a:pt x="140" y="170"/>
                    </a:lnTo>
                    <a:lnTo>
                      <a:pt x="132" y="148"/>
                    </a:lnTo>
                    <a:lnTo>
                      <a:pt x="132" y="148"/>
                    </a:lnTo>
                    <a:lnTo>
                      <a:pt x="140" y="141"/>
                    </a:lnTo>
                    <a:lnTo>
                      <a:pt x="147" y="132"/>
                    </a:lnTo>
                    <a:lnTo>
                      <a:pt x="170" y="141"/>
                    </a:lnTo>
                    <a:lnTo>
                      <a:pt x="182" y="111"/>
                    </a:lnTo>
                    <a:lnTo>
                      <a:pt x="159" y="103"/>
                    </a:lnTo>
                    <a:lnTo>
                      <a:pt x="159" y="103"/>
                    </a:lnTo>
                    <a:lnTo>
                      <a:pt x="159" y="91"/>
                    </a:lnTo>
                    <a:lnTo>
                      <a:pt x="159" y="80"/>
                    </a:lnTo>
                    <a:lnTo>
                      <a:pt x="182" y="70"/>
                    </a:lnTo>
                    <a:close/>
                  </a:path>
                </a:pathLst>
              </a:custGeom>
              <a:solidFill>
                <a:srgbClr val="E9EAEB"/>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4"/>
              <p:cNvSpPr/>
              <p:nvPr/>
            </p:nvSpPr>
            <p:spPr>
              <a:xfrm>
                <a:off x="5524500" y="3479801"/>
                <a:ext cx="96838" cy="96838"/>
              </a:xfrm>
              <a:custGeom>
                <a:rect b="b" l="l" r="r" t="t"/>
                <a:pathLst>
                  <a:path extrusionOk="0" h="61" w="61">
                    <a:moveTo>
                      <a:pt x="59" y="19"/>
                    </a:moveTo>
                    <a:lnTo>
                      <a:pt x="59" y="19"/>
                    </a:lnTo>
                    <a:lnTo>
                      <a:pt x="61" y="24"/>
                    </a:lnTo>
                    <a:lnTo>
                      <a:pt x="61" y="31"/>
                    </a:lnTo>
                    <a:lnTo>
                      <a:pt x="59" y="36"/>
                    </a:lnTo>
                    <a:lnTo>
                      <a:pt x="59" y="42"/>
                    </a:lnTo>
                    <a:lnTo>
                      <a:pt x="56" y="47"/>
                    </a:lnTo>
                    <a:lnTo>
                      <a:pt x="53" y="52"/>
                    </a:lnTo>
                    <a:lnTo>
                      <a:pt x="47" y="56"/>
                    </a:lnTo>
                    <a:lnTo>
                      <a:pt x="42" y="59"/>
                    </a:lnTo>
                    <a:lnTo>
                      <a:pt x="42" y="59"/>
                    </a:lnTo>
                    <a:lnTo>
                      <a:pt x="37" y="61"/>
                    </a:lnTo>
                    <a:lnTo>
                      <a:pt x="30" y="61"/>
                    </a:lnTo>
                    <a:lnTo>
                      <a:pt x="25" y="61"/>
                    </a:lnTo>
                    <a:lnTo>
                      <a:pt x="18" y="59"/>
                    </a:lnTo>
                    <a:lnTo>
                      <a:pt x="13" y="56"/>
                    </a:lnTo>
                    <a:lnTo>
                      <a:pt x="9" y="52"/>
                    </a:lnTo>
                    <a:lnTo>
                      <a:pt x="6" y="47"/>
                    </a:lnTo>
                    <a:lnTo>
                      <a:pt x="2" y="42"/>
                    </a:lnTo>
                    <a:lnTo>
                      <a:pt x="2" y="42"/>
                    </a:lnTo>
                    <a:lnTo>
                      <a:pt x="0" y="36"/>
                    </a:lnTo>
                    <a:lnTo>
                      <a:pt x="0" y="30"/>
                    </a:lnTo>
                    <a:lnTo>
                      <a:pt x="0" y="24"/>
                    </a:lnTo>
                    <a:lnTo>
                      <a:pt x="2" y="19"/>
                    </a:lnTo>
                    <a:lnTo>
                      <a:pt x="6" y="14"/>
                    </a:lnTo>
                    <a:lnTo>
                      <a:pt x="9" y="9"/>
                    </a:lnTo>
                    <a:lnTo>
                      <a:pt x="13" y="5"/>
                    </a:lnTo>
                    <a:lnTo>
                      <a:pt x="18" y="2"/>
                    </a:lnTo>
                    <a:lnTo>
                      <a:pt x="18" y="2"/>
                    </a:lnTo>
                    <a:lnTo>
                      <a:pt x="25" y="0"/>
                    </a:lnTo>
                    <a:lnTo>
                      <a:pt x="30" y="0"/>
                    </a:lnTo>
                    <a:lnTo>
                      <a:pt x="37" y="0"/>
                    </a:lnTo>
                    <a:lnTo>
                      <a:pt x="42" y="2"/>
                    </a:lnTo>
                    <a:lnTo>
                      <a:pt x="47" y="5"/>
                    </a:lnTo>
                    <a:lnTo>
                      <a:pt x="53" y="9"/>
                    </a:lnTo>
                    <a:lnTo>
                      <a:pt x="56" y="14"/>
                    </a:lnTo>
                    <a:lnTo>
                      <a:pt x="59" y="19"/>
                    </a:lnTo>
                    <a:lnTo>
                      <a:pt x="59" y="19"/>
                    </a:lnTo>
                    <a:close/>
                  </a:path>
                </a:pathLst>
              </a:custGeom>
              <a:solidFill>
                <a:srgbClr val="FFFFFF"/>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5" name="Google Shape;385;p34"/>
            <p:cNvSpPr txBox="1"/>
            <p:nvPr/>
          </p:nvSpPr>
          <p:spPr>
            <a:xfrm>
              <a:off x="5005433" y="2957309"/>
              <a:ext cx="1875867"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US"/>
                <a:t>App Framework</a:t>
              </a:r>
              <a:endParaRPr/>
            </a:p>
          </p:txBody>
        </p:sp>
        <p:sp>
          <p:nvSpPr>
            <p:cNvPr id="386" name="Google Shape;386;p34"/>
            <p:cNvSpPr txBox="1"/>
            <p:nvPr/>
          </p:nvSpPr>
          <p:spPr>
            <a:xfrm>
              <a:off x="2561110" y="2954676"/>
              <a:ext cx="1655787"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CLI</a:t>
              </a:r>
              <a:endParaRPr/>
            </a:p>
          </p:txBody>
        </p:sp>
        <p:sp>
          <p:nvSpPr>
            <p:cNvPr id="387" name="Google Shape;387;p34"/>
            <p:cNvSpPr/>
            <p:nvPr/>
          </p:nvSpPr>
          <p:spPr>
            <a:xfrm>
              <a:off x="5551244" y="2437536"/>
              <a:ext cx="643685" cy="568637"/>
            </a:xfrm>
            <a:prstGeom prst="downArrow">
              <a:avLst>
                <a:gd fmla="val 50000" name="adj1"/>
                <a:gd fmla="val 50000" name="adj2"/>
              </a:avLst>
            </a:prstGeom>
            <a:gradFill>
              <a:gsLst>
                <a:gs pos="0">
                  <a:srgbClr val="FFFFFF">
                    <a:alpha val="0"/>
                  </a:srgbClr>
                </a:gs>
                <a:gs pos="82000">
                  <a:srgbClr val="488EFF"/>
                </a:gs>
                <a:gs pos="100000">
                  <a:srgbClr val="488EFF"/>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388" name="Google Shape;388;p34"/>
            <p:cNvGrpSpPr/>
            <p:nvPr/>
          </p:nvGrpSpPr>
          <p:grpSpPr>
            <a:xfrm>
              <a:off x="2460033" y="4210168"/>
              <a:ext cx="1717545" cy="288593"/>
              <a:chOff x="1155953" y="4246743"/>
              <a:chExt cx="1717545" cy="288593"/>
            </a:xfrm>
          </p:grpSpPr>
          <p:pic>
            <p:nvPicPr>
              <p:cNvPr id="389" name="Google Shape;389;p34"/>
              <p:cNvPicPr preferRelativeResize="0"/>
              <p:nvPr/>
            </p:nvPicPr>
            <p:blipFill rotWithShape="1">
              <a:blip r:embed="rId4">
                <a:alphaModFix/>
              </a:blip>
              <a:srcRect b="14147" l="0" r="0" t="0"/>
              <a:stretch/>
            </p:blipFill>
            <p:spPr>
              <a:xfrm>
                <a:off x="1155953" y="4250268"/>
                <a:ext cx="324136" cy="285068"/>
              </a:xfrm>
              <a:prstGeom prst="rect">
                <a:avLst/>
              </a:prstGeom>
              <a:noFill/>
              <a:ln>
                <a:noFill/>
              </a:ln>
            </p:spPr>
          </p:pic>
          <p:pic>
            <p:nvPicPr>
              <p:cNvPr id="390" name="Google Shape;390;p34"/>
              <p:cNvPicPr preferRelativeResize="0"/>
              <p:nvPr/>
            </p:nvPicPr>
            <p:blipFill rotWithShape="1">
              <a:blip r:embed="rId5">
                <a:alphaModFix/>
              </a:blip>
              <a:srcRect b="0" l="0" r="0" t="0"/>
              <a:stretch/>
            </p:blipFill>
            <p:spPr>
              <a:xfrm>
                <a:off x="1683070" y="4253528"/>
                <a:ext cx="106490" cy="237163"/>
              </a:xfrm>
              <a:prstGeom prst="rect">
                <a:avLst/>
              </a:prstGeom>
              <a:noFill/>
              <a:ln>
                <a:noFill/>
              </a:ln>
            </p:spPr>
          </p:pic>
          <p:pic>
            <p:nvPicPr>
              <p:cNvPr id="391" name="Google Shape;391;p34"/>
              <p:cNvPicPr preferRelativeResize="0"/>
              <p:nvPr/>
            </p:nvPicPr>
            <p:blipFill rotWithShape="1">
              <a:blip r:embed="rId6">
                <a:alphaModFix/>
              </a:blip>
              <a:srcRect b="0" l="0" r="0" t="0"/>
              <a:stretch/>
            </p:blipFill>
            <p:spPr>
              <a:xfrm>
                <a:off x="2038706" y="4246743"/>
                <a:ext cx="214313" cy="285068"/>
              </a:xfrm>
              <a:prstGeom prst="rect">
                <a:avLst/>
              </a:prstGeom>
              <a:noFill/>
              <a:ln>
                <a:noFill/>
              </a:ln>
            </p:spPr>
          </p:pic>
          <p:pic>
            <p:nvPicPr>
              <p:cNvPr id="392" name="Google Shape;392;p34"/>
              <p:cNvPicPr preferRelativeResize="0"/>
              <p:nvPr/>
            </p:nvPicPr>
            <p:blipFill rotWithShape="1">
              <a:blip r:embed="rId7">
                <a:alphaModFix/>
              </a:blip>
              <a:srcRect b="0" l="0" r="0" t="0"/>
              <a:stretch/>
            </p:blipFill>
            <p:spPr>
              <a:xfrm>
                <a:off x="2463923" y="4312259"/>
                <a:ext cx="409575" cy="163560"/>
              </a:xfrm>
              <a:prstGeom prst="rect">
                <a:avLst/>
              </a:prstGeom>
              <a:noFill/>
              <a:ln>
                <a:noFill/>
              </a:ln>
            </p:spPr>
          </p:pic>
          <p:cxnSp>
            <p:nvCxnSpPr>
              <p:cNvPr id="393" name="Google Shape;393;p34"/>
              <p:cNvCxnSpPr/>
              <p:nvPr/>
            </p:nvCxnSpPr>
            <p:spPr>
              <a:xfrm>
                <a:off x="1550752" y="4250268"/>
                <a:ext cx="0" cy="262922"/>
              </a:xfrm>
              <a:prstGeom prst="straightConnector1">
                <a:avLst/>
              </a:prstGeom>
              <a:noFill/>
              <a:ln cap="flat" cmpd="sng" w="127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394" name="Google Shape;394;p34"/>
              <p:cNvCxnSpPr/>
              <p:nvPr/>
            </p:nvCxnSpPr>
            <p:spPr>
              <a:xfrm>
                <a:off x="1901271" y="4250268"/>
                <a:ext cx="0" cy="262922"/>
              </a:xfrm>
              <a:prstGeom prst="straightConnector1">
                <a:avLst/>
              </a:prstGeom>
              <a:noFill/>
              <a:ln cap="flat" cmpd="sng" w="12700">
                <a:solidFill>
                  <a:schemeClr val="dk1"/>
                </a:solidFill>
                <a:prstDash val="solid"/>
                <a:round/>
                <a:headEnd len="sm" w="sm" type="none"/>
                <a:tailEnd len="sm" w="sm" type="none"/>
              </a:ln>
              <a:effectLst>
                <a:outerShdw blurRad="40000" rotWithShape="0" dir="5400000" dist="20000">
                  <a:srgbClr val="000000">
                    <a:alpha val="37647"/>
                  </a:srgbClr>
                </a:outerShdw>
              </a:effectLst>
            </p:spPr>
          </p:cxnSp>
          <p:cxnSp>
            <p:nvCxnSpPr>
              <p:cNvPr id="395" name="Google Shape;395;p34"/>
              <p:cNvCxnSpPr/>
              <p:nvPr/>
            </p:nvCxnSpPr>
            <p:spPr>
              <a:xfrm>
                <a:off x="2399090" y="4250268"/>
                <a:ext cx="0" cy="262922"/>
              </a:xfrm>
              <a:prstGeom prst="straightConnector1">
                <a:avLst/>
              </a:prstGeom>
              <a:noFill/>
              <a:ln cap="flat" cmpd="sng" w="12700">
                <a:solidFill>
                  <a:schemeClr val="dk1"/>
                </a:solidFill>
                <a:prstDash val="solid"/>
                <a:round/>
                <a:headEnd len="sm" w="sm" type="none"/>
                <a:tailEnd len="sm" w="sm" type="none"/>
              </a:ln>
              <a:effectLst>
                <a:outerShdw blurRad="40000" rotWithShape="0" dir="5400000" dist="20000">
                  <a:srgbClr val="000000">
                    <a:alpha val="37647"/>
                  </a:srgbClr>
                </a:outerShdw>
              </a:effectLst>
            </p:spPr>
          </p:cxnSp>
        </p:grpSp>
        <p:grpSp>
          <p:nvGrpSpPr>
            <p:cNvPr id="396" name="Google Shape;396;p34"/>
            <p:cNvGrpSpPr/>
            <p:nvPr/>
          </p:nvGrpSpPr>
          <p:grpSpPr>
            <a:xfrm>
              <a:off x="2395170" y="3276689"/>
              <a:ext cx="1882203" cy="886972"/>
              <a:chOff x="1933142" y="3173074"/>
              <a:chExt cx="2163873" cy="1019707"/>
            </a:xfrm>
          </p:grpSpPr>
          <p:grpSp>
            <p:nvGrpSpPr>
              <p:cNvPr id="397" name="Google Shape;397;p34"/>
              <p:cNvGrpSpPr/>
              <p:nvPr/>
            </p:nvGrpSpPr>
            <p:grpSpPr>
              <a:xfrm>
                <a:off x="1947907" y="3173074"/>
                <a:ext cx="2149108" cy="1019707"/>
                <a:chOff x="0" y="404813"/>
                <a:chExt cx="9144001" cy="4338637"/>
              </a:xfrm>
            </p:grpSpPr>
            <p:sp>
              <p:nvSpPr>
                <p:cNvPr id="398" name="Google Shape;398;p34"/>
                <p:cNvSpPr/>
                <p:nvPr/>
              </p:nvSpPr>
              <p:spPr>
                <a:xfrm>
                  <a:off x="479425" y="3378200"/>
                  <a:ext cx="3259138" cy="1328737"/>
                </a:xfrm>
                <a:custGeom>
                  <a:rect b="b" l="l" r="r" t="t"/>
                  <a:pathLst>
                    <a:path extrusionOk="0" h="837" w="2053">
                      <a:moveTo>
                        <a:pt x="1582" y="131"/>
                      </a:moveTo>
                      <a:lnTo>
                        <a:pt x="1582" y="131"/>
                      </a:lnTo>
                      <a:lnTo>
                        <a:pt x="1573" y="137"/>
                      </a:lnTo>
                      <a:lnTo>
                        <a:pt x="1573" y="137"/>
                      </a:lnTo>
                      <a:lnTo>
                        <a:pt x="1530" y="167"/>
                      </a:lnTo>
                      <a:lnTo>
                        <a:pt x="1516" y="176"/>
                      </a:lnTo>
                      <a:lnTo>
                        <a:pt x="1516" y="176"/>
                      </a:lnTo>
                      <a:lnTo>
                        <a:pt x="1480" y="198"/>
                      </a:lnTo>
                      <a:lnTo>
                        <a:pt x="1449" y="217"/>
                      </a:lnTo>
                      <a:lnTo>
                        <a:pt x="1449" y="217"/>
                      </a:lnTo>
                      <a:lnTo>
                        <a:pt x="1426" y="229"/>
                      </a:lnTo>
                      <a:lnTo>
                        <a:pt x="1404" y="239"/>
                      </a:lnTo>
                      <a:lnTo>
                        <a:pt x="1380" y="248"/>
                      </a:lnTo>
                      <a:lnTo>
                        <a:pt x="1357" y="257"/>
                      </a:lnTo>
                      <a:lnTo>
                        <a:pt x="1308" y="275"/>
                      </a:lnTo>
                      <a:lnTo>
                        <a:pt x="1256" y="290"/>
                      </a:lnTo>
                      <a:lnTo>
                        <a:pt x="1256" y="290"/>
                      </a:lnTo>
                      <a:lnTo>
                        <a:pt x="1224" y="298"/>
                      </a:lnTo>
                      <a:lnTo>
                        <a:pt x="1191" y="304"/>
                      </a:lnTo>
                      <a:lnTo>
                        <a:pt x="1159" y="310"/>
                      </a:lnTo>
                      <a:lnTo>
                        <a:pt x="1126" y="313"/>
                      </a:lnTo>
                      <a:lnTo>
                        <a:pt x="1094" y="315"/>
                      </a:lnTo>
                      <a:lnTo>
                        <a:pt x="1062" y="315"/>
                      </a:lnTo>
                      <a:lnTo>
                        <a:pt x="1030" y="315"/>
                      </a:lnTo>
                      <a:lnTo>
                        <a:pt x="998" y="313"/>
                      </a:lnTo>
                      <a:lnTo>
                        <a:pt x="966" y="310"/>
                      </a:lnTo>
                      <a:lnTo>
                        <a:pt x="935" y="305"/>
                      </a:lnTo>
                      <a:lnTo>
                        <a:pt x="903" y="299"/>
                      </a:lnTo>
                      <a:lnTo>
                        <a:pt x="873" y="293"/>
                      </a:lnTo>
                      <a:lnTo>
                        <a:pt x="841" y="284"/>
                      </a:lnTo>
                      <a:lnTo>
                        <a:pt x="811" y="274"/>
                      </a:lnTo>
                      <a:lnTo>
                        <a:pt x="780" y="262"/>
                      </a:lnTo>
                      <a:lnTo>
                        <a:pt x="750" y="250"/>
                      </a:lnTo>
                      <a:lnTo>
                        <a:pt x="743" y="247"/>
                      </a:lnTo>
                      <a:lnTo>
                        <a:pt x="743" y="247"/>
                      </a:lnTo>
                      <a:lnTo>
                        <a:pt x="717" y="236"/>
                      </a:lnTo>
                      <a:lnTo>
                        <a:pt x="694" y="225"/>
                      </a:lnTo>
                      <a:lnTo>
                        <a:pt x="669" y="213"/>
                      </a:lnTo>
                      <a:lnTo>
                        <a:pt x="647" y="200"/>
                      </a:lnTo>
                      <a:lnTo>
                        <a:pt x="623" y="187"/>
                      </a:lnTo>
                      <a:lnTo>
                        <a:pt x="602" y="173"/>
                      </a:lnTo>
                      <a:lnTo>
                        <a:pt x="580" y="159"/>
                      </a:lnTo>
                      <a:lnTo>
                        <a:pt x="560" y="144"/>
                      </a:lnTo>
                      <a:lnTo>
                        <a:pt x="540" y="128"/>
                      </a:lnTo>
                      <a:lnTo>
                        <a:pt x="519" y="113"/>
                      </a:lnTo>
                      <a:lnTo>
                        <a:pt x="501" y="96"/>
                      </a:lnTo>
                      <a:lnTo>
                        <a:pt x="482" y="78"/>
                      </a:lnTo>
                      <a:lnTo>
                        <a:pt x="465" y="60"/>
                      </a:lnTo>
                      <a:lnTo>
                        <a:pt x="449" y="41"/>
                      </a:lnTo>
                      <a:lnTo>
                        <a:pt x="432" y="20"/>
                      </a:lnTo>
                      <a:lnTo>
                        <a:pt x="416" y="0"/>
                      </a:lnTo>
                      <a:lnTo>
                        <a:pt x="413" y="2"/>
                      </a:lnTo>
                      <a:lnTo>
                        <a:pt x="452" y="466"/>
                      </a:lnTo>
                      <a:lnTo>
                        <a:pt x="3" y="321"/>
                      </a:lnTo>
                      <a:lnTo>
                        <a:pt x="3" y="321"/>
                      </a:lnTo>
                      <a:lnTo>
                        <a:pt x="0" y="316"/>
                      </a:lnTo>
                      <a:lnTo>
                        <a:pt x="0" y="316"/>
                      </a:lnTo>
                      <a:lnTo>
                        <a:pt x="27" y="350"/>
                      </a:lnTo>
                      <a:lnTo>
                        <a:pt x="54" y="383"/>
                      </a:lnTo>
                      <a:lnTo>
                        <a:pt x="83" y="414"/>
                      </a:lnTo>
                      <a:lnTo>
                        <a:pt x="112" y="446"/>
                      </a:lnTo>
                      <a:lnTo>
                        <a:pt x="142" y="475"/>
                      </a:lnTo>
                      <a:lnTo>
                        <a:pt x="174" y="503"/>
                      </a:lnTo>
                      <a:lnTo>
                        <a:pt x="207" y="531"/>
                      </a:lnTo>
                      <a:lnTo>
                        <a:pt x="240" y="557"/>
                      </a:lnTo>
                      <a:lnTo>
                        <a:pt x="275" y="583"/>
                      </a:lnTo>
                      <a:lnTo>
                        <a:pt x="311" y="607"/>
                      </a:lnTo>
                      <a:lnTo>
                        <a:pt x="347" y="630"/>
                      </a:lnTo>
                      <a:lnTo>
                        <a:pt x="384" y="653"/>
                      </a:lnTo>
                      <a:lnTo>
                        <a:pt x="423" y="673"/>
                      </a:lnTo>
                      <a:lnTo>
                        <a:pt x="462" y="693"/>
                      </a:lnTo>
                      <a:lnTo>
                        <a:pt x="503" y="711"/>
                      </a:lnTo>
                      <a:lnTo>
                        <a:pt x="543" y="729"/>
                      </a:lnTo>
                      <a:lnTo>
                        <a:pt x="543" y="729"/>
                      </a:lnTo>
                      <a:lnTo>
                        <a:pt x="575" y="743"/>
                      </a:lnTo>
                      <a:lnTo>
                        <a:pt x="606" y="755"/>
                      </a:lnTo>
                      <a:lnTo>
                        <a:pt x="638" y="767"/>
                      </a:lnTo>
                      <a:lnTo>
                        <a:pt x="669" y="777"/>
                      </a:lnTo>
                      <a:lnTo>
                        <a:pt x="701" y="787"/>
                      </a:lnTo>
                      <a:lnTo>
                        <a:pt x="733" y="796"/>
                      </a:lnTo>
                      <a:lnTo>
                        <a:pt x="765" y="804"/>
                      </a:lnTo>
                      <a:lnTo>
                        <a:pt x="797" y="810"/>
                      </a:lnTo>
                      <a:lnTo>
                        <a:pt x="830" y="817"/>
                      </a:lnTo>
                      <a:lnTo>
                        <a:pt x="863" y="823"/>
                      </a:lnTo>
                      <a:lnTo>
                        <a:pt x="895" y="827"/>
                      </a:lnTo>
                      <a:lnTo>
                        <a:pt x="928" y="831"/>
                      </a:lnTo>
                      <a:lnTo>
                        <a:pt x="960" y="834"/>
                      </a:lnTo>
                      <a:lnTo>
                        <a:pt x="994" y="836"/>
                      </a:lnTo>
                      <a:lnTo>
                        <a:pt x="1027" y="837"/>
                      </a:lnTo>
                      <a:lnTo>
                        <a:pt x="1061" y="837"/>
                      </a:lnTo>
                      <a:lnTo>
                        <a:pt x="1061" y="837"/>
                      </a:lnTo>
                      <a:lnTo>
                        <a:pt x="1101" y="837"/>
                      </a:lnTo>
                      <a:lnTo>
                        <a:pt x="1143" y="835"/>
                      </a:lnTo>
                      <a:lnTo>
                        <a:pt x="1184" y="832"/>
                      </a:lnTo>
                      <a:lnTo>
                        <a:pt x="1226" y="827"/>
                      </a:lnTo>
                      <a:lnTo>
                        <a:pt x="1268" y="821"/>
                      </a:lnTo>
                      <a:lnTo>
                        <a:pt x="1309" y="814"/>
                      </a:lnTo>
                      <a:lnTo>
                        <a:pt x="1351" y="805"/>
                      </a:lnTo>
                      <a:lnTo>
                        <a:pt x="1393" y="796"/>
                      </a:lnTo>
                      <a:lnTo>
                        <a:pt x="1399" y="794"/>
                      </a:lnTo>
                      <a:lnTo>
                        <a:pt x="1406" y="791"/>
                      </a:lnTo>
                      <a:lnTo>
                        <a:pt x="1406" y="791"/>
                      </a:lnTo>
                      <a:lnTo>
                        <a:pt x="1476" y="769"/>
                      </a:lnTo>
                      <a:lnTo>
                        <a:pt x="1511" y="756"/>
                      </a:lnTo>
                      <a:lnTo>
                        <a:pt x="1548" y="744"/>
                      </a:lnTo>
                      <a:lnTo>
                        <a:pt x="1584" y="729"/>
                      </a:lnTo>
                      <a:lnTo>
                        <a:pt x="1621" y="714"/>
                      </a:lnTo>
                      <a:lnTo>
                        <a:pt x="1658" y="696"/>
                      </a:lnTo>
                      <a:lnTo>
                        <a:pt x="1696" y="677"/>
                      </a:lnTo>
                      <a:lnTo>
                        <a:pt x="1700" y="674"/>
                      </a:lnTo>
                      <a:lnTo>
                        <a:pt x="1700" y="674"/>
                      </a:lnTo>
                      <a:lnTo>
                        <a:pt x="1730" y="657"/>
                      </a:lnTo>
                      <a:lnTo>
                        <a:pt x="1763" y="637"/>
                      </a:lnTo>
                      <a:lnTo>
                        <a:pt x="1797" y="616"/>
                      </a:lnTo>
                      <a:lnTo>
                        <a:pt x="1829" y="594"/>
                      </a:lnTo>
                      <a:lnTo>
                        <a:pt x="1849" y="581"/>
                      </a:lnTo>
                      <a:lnTo>
                        <a:pt x="1849" y="581"/>
                      </a:lnTo>
                      <a:lnTo>
                        <a:pt x="1896" y="548"/>
                      </a:lnTo>
                      <a:lnTo>
                        <a:pt x="1905" y="521"/>
                      </a:lnTo>
                      <a:lnTo>
                        <a:pt x="2053" y="104"/>
                      </a:lnTo>
                      <a:lnTo>
                        <a:pt x="1582" y="131"/>
                      </a:lnTo>
                      <a:close/>
                    </a:path>
                  </a:pathLst>
                </a:custGeom>
                <a:solidFill>
                  <a:srgbClr val="488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4"/>
                <p:cNvSpPr/>
                <p:nvPr/>
              </p:nvSpPr>
              <p:spPr>
                <a:xfrm>
                  <a:off x="450850" y="3328988"/>
                  <a:ext cx="3340100" cy="1414462"/>
                </a:xfrm>
                <a:custGeom>
                  <a:rect b="b" l="l" r="r" t="t"/>
                  <a:pathLst>
                    <a:path extrusionOk="0" h="891" w="2104">
                      <a:moveTo>
                        <a:pt x="1079" y="891"/>
                      </a:moveTo>
                      <a:lnTo>
                        <a:pt x="1079" y="891"/>
                      </a:lnTo>
                      <a:lnTo>
                        <a:pt x="1079" y="891"/>
                      </a:lnTo>
                      <a:lnTo>
                        <a:pt x="1044" y="891"/>
                      </a:lnTo>
                      <a:lnTo>
                        <a:pt x="1010" y="890"/>
                      </a:lnTo>
                      <a:lnTo>
                        <a:pt x="976" y="888"/>
                      </a:lnTo>
                      <a:lnTo>
                        <a:pt x="944" y="884"/>
                      </a:lnTo>
                      <a:lnTo>
                        <a:pt x="910" y="881"/>
                      </a:lnTo>
                      <a:lnTo>
                        <a:pt x="876" y="875"/>
                      </a:lnTo>
                      <a:lnTo>
                        <a:pt x="843" y="870"/>
                      </a:lnTo>
                      <a:lnTo>
                        <a:pt x="810" y="864"/>
                      </a:lnTo>
                      <a:lnTo>
                        <a:pt x="777" y="856"/>
                      </a:lnTo>
                      <a:lnTo>
                        <a:pt x="744" y="848"/>
                      </a:lnTo>
                      <a:lnTo>
                        <a:pt x="712" y="839"/>
                      </a:lnTo>
                      <a:lnTo>
                        <a:pt x="680" y="829"/>
                      </a:lnTo>
                      <a:lnTo>
                        <a:pt x="648" y="819"/>
                      </a:lnTo>
                      <a:lnTo>
                        <a:pt x="616" y="807"/>
                      </a:lnTo>
                      <a:lnTo>
                        <a:pt x="584" y="794"/>
                      </a:lnTo>
                      <a:lnTo>
                        <a:pt x="552" y="782"/>
                      </a:lnTo>
                      <a:lnTo>
                        <a:pt x="552" y="782"/>
                      </a:lnTo>
                      <a:lnTo>
                        <a:pt x="510" y="764"/>
                      </a:lnTo>
                      <a:lnTo>
                        <a:pt x="470" y="745"/>
                      </a:lnTo>
                      <a:lnTo>
                        <a:pt x="431" y="724"/>
                      </a:lnTo>
                      <a:lnTo>
                        <a:pt x="391" y="703"/>
                      </a:lnTo>
                      <a:lnTo>
                        <a:pt x="353" y="681"/>
                      </a:lnTo>
                      <a:lnTo>
                        <a:pt x="316" y="657"/>
                      </a:lnTo>
                      <a:lnTo>
                        <a:pt x="280" y="632"/>
                      </a:lnTo>
                      <a:lnTo>
                        <a:pt x="245" y="606"/>
                      </a:lnTo>
                      <a:lnTo>
                        <a:pt x="211" y="579"/>
                      </a:lnTo>
                      <a:lnTo>
                        <a:pt x="177" y="551"/>
                      </a:lnTo>
                      <a:lnTo>
                        <a:pt x="146" y="523"/>
                      </a:lnTo>
                      <a:lnTo>
                        <a:pt x="114" y="493"/>
                      </a:lnTo>
                      <a:lnTo>
                        <a:pt x="84" y="461"/>
                      </a:lnTo>
                      <a:lnTo>
                        <a:pt x="55" y="428"/>
                      </a:lnTo>
                      <a:lnTo>
                        <a:pt x="27" y="395"/>
                      </a:lnTo>
                      <a:lnTo>
                        <a:pt x="0" y="361"/>
                      </a:lnTo>
                      <a:lnTo>
                        <a:pt x="24" y="342"/>
                      </a:lnTo>
                      <a:lnTo>
                        <a:pt x="28" y="330"/>
                      </a:lnTo>
                      <a:lnTo>
                        <a:pt x="445" y="466"/>
                      </a:lnTo>
                      <a:lnTo>
                        <a:pt x="407" y="23"/>
                      </a:lnTo>
                      <a:lnTo>
                        <a:pt x="437" y="0"/>
                      </a:lnTo>
                      <a:lnTo>
                        <a:pt x="452" y="18"/>
                      </a:lnTo>
                      <a:lnTo>
                        <a:pt x="452" y="18"/>
                      </a:lnTo>
                      <a:lnTo>
                        <a:pt x="467" y="38"/>
                      </a:lnTo>
                      <a:lnTo>
                        <a:pt x="483" y="57"/>
                      </a:lnTo>
                      <a:lnTo>
                        <a:pt x="499" y="75"/>
                      </a:lnTo>
                      <a:lnTo>
                        <a:pt x="517" y="93"/>
                      </a:lnTo>
                      <a:lnTo>
                        <a:pt x="534" y="110"/>
                      </a:lnTo>
                      <a:lnTo>
                        <a:pt x="553" y="127"/>
                      </a:lnTo>
                      <a:lnTo>
                        <a:pt x="571" y="142"/>
                      </a:lnTo>
                      <a:lnTo>
                        <a:pt x="591" y="157"/>
                      </a:lnTo>
                      <a:lnTo>
                        <a:pt x="612" y="172"/>
                      </a:lnTo>
                      <a:lnTo>
                        <a:pt x="632" y="186"/>
                      </a:lnTo>
                      <a:lnTo>
                        <a:pt x="653" y="199"/>
                      </a:lnTo>
                      <a:lnTo>
                        <a:pt x="676" y="212"/>
                      </a:lnTo>
                      <a:lnTo>
                        <a:pt x="698" y="225"/>
                      </a:lnTo>
                      <a:lnTo>
                        <a:pt x="721" y="236"/>
                      </a:lnTo>
                      <a:lnTo>
                        <a:pt x="746" y="247"/>
                      </a:lnTo>
                      <a:lnTo>
                        <a:pt x="769" y="257"/>
                      </a:lnTo>
                      <a:lnTo>
                        <a:pt x="777" y="260"/>
                      </a:lnTo>
                      <a:lnTo>
                        <a:pt x="777" y="260"/>
                      </a:lnTo>
                      <a:lnTo>
                        <a:pt x="813" y="275"/>
                      </a:lnTo>
                      <a:lnTo>
                        <a:pt x="850" y="288"/>
                      </a:lnTo>
                      <a:lnTo>
                        <a:pt x="887" y="299"/>
                      </a:lnTo>
                      <a:lnTo>
                        <a:pt x="924" y="308"/>
                      </a:lnTo>
                      <a:lnTo>
                        <a:pt x="963" y="315"/>
                      </a:lnTo>
                      <a:lnTo>
                        <a:pt x="1001" y="320"/>
                      </a:lnTo>
                      <a:lnTo>
                        <a:pt x="1039" y="324"/>
                      </a:lnTo>
                      <a:lnTo>
                        <a:pt x="1078" y="324"/>
                      </a:lnTo>
                      <a:lnTo>
                        <a:pt x="1078" y="324"/>
                      </a:lnTo>
                      <a:lnTo>
                        <a:pt x="1101" y="324"/>
                      </a:lnTo>
                      <a:lnTo>
                        <a:pt x="1125" y="323"/>
                      </a:lnTo>
                      <a:lnTo>
                        <a:pt x="1148" y="320"/>
                      </a:lnTo>
                      <a:lnTo>
                        <a:pt x="1172" y="318"/>
                      </a:lnTo>
                      <a:lnTo>
                        <a:pt x="1197" y="315"/>
                      </a:lnTo>
                      <a:lnTo>
                        <a:pt x="1220" y="310"/>
                      </a:lnTo>
                      <a:lnTo>
                        <a:pt x="1245" y="306"/>
                      </a:lnTo>
                      <a:lnTo>
                        <a:pt x="1269" y="300"/>
                      </a:lnTo>
                      <a:lnTo>
                        <a:pt x="1269" y="300"/>
                      </a:lnTo>
                      <a:lnTo>
                        <a:pt x="1317" y="284"/>
                      </a:lnTo>
                      <a:lnTo>
                        <a:pt x="1366" y="267"/>
                      </a:lnTo>
                      <a:lnTo>
                        <a:pt x="1388" y="258"/>
                      </a:lnTo>
                      <a:lnTo>
                        <a:pt x="1412" y="249"/>
                      </a:lnTo>
                      <a:lnTo>
                        <a:pt x="1433" y="239"/>
                      </a:lnTo>
                      <a:lnTo>
                        <a:pt x="1456" y="228"/>
                      </a:lnTo>
                      <a:lnTo>
                        <a:pt x="1456" y="228"/>
                      </a:lnTo>
                      <a:lnTo>
                        <a:pt x="1486" y="210"/>
                      </a:lnTo>
                      <a:lnTo>
                        <a:pt x="1522" y="187"/>
                      </a:lnTo>
                      <a:lnTo>
                        <a:pt x="1535" y="178"/>
                      </a:lnTo>
                      <a:lnTo>
                        <a:pt x="1535" y="178"/>
                      </a:lnTo>
                      <a:lnTo>
                        <a:pt x="1577" y="150"/>
                      </a:lnTo>
                      <a:lnTo>
                        <a:pt x="1577" y="150"/>
                      </a:lnTo>
                      <a:lnTo>
                        <a:pt x="1586" y="144"/>
                      </a:lnTo>
                      <a:lnTo>
                        <a:pt x="1592" y="139"/>
                      </a:lnTo>
                      <a:lnTo>
                        <a:pt x="2104" y="110"/>
                      </a:lnTo>
                      <a:lnTo>
                        <a:pt x="1933" y="594"/>
                      </a:lnTo>
                      <a:lnTo>
                        <a:pt x="1927" y="597"/>
                      </a:lnTo>
                      <a:lnTo>
                        <a:pt x="1927" y="597"/>
                      </a:lnTo>
                      <a:lnTo>
                        <a:pt x="1880" y="631"/>
                      </a:lnTo>
                      <a:lnTo>
                        <a:pt x="1861" y="644"/>
                      </a:lnTo>
                      <a:lnTo>
                        <a:pt x="1861" y="644"/>
                      </a:lnTo>
                      <a:lnTo>
                        <a:pt x="1826" y="667"/>
                      </a:lnTo>
                      <a:lnTo>
                        <a:pt x="1792" y="688"/>
                      </a:lnTo>
                      <a:lnTo>
                        <a:pt x="1759" y="708"/>
                      </a:lnTo>
                      <a:lnTo>
                        <a:pt x="1729" y="726"/>
                      </a:lnTo>
                      <a:lnTo>
                        <a:pt x="1725" y="728"/>
                      </a:lnTo>
                      <a:lnTo>
                        <a:pt x="1725" y="728"/>
                      </a:lnTo>
                      <a:lnTo>
                        <a:pt x="1686" y="747"/>
                      </a:lnTo>
                      <a:lnTo>
                        <a:pt x="1648" y="765"/>
                      </a:lnTo>
                      <a:lnTo>
                        <a:pt x="1611" y="781"/>
                      </a:lnTo>
                      <a:lnTo>
                        <a:pt x="1574" y="795"/>
                      </a:lnTo>
                      <a:lnTo>
                        <a:pt x="1538" y="809"/>
                      </a:lnTo>
                      <a:lnTo>
                        <a:pt x="1501" y="821"/>
                      </a:lnTo>
                      <a:lnTo>
                        <a:pt x="1431" y="844"/>
                      </a:lnTo>
                      <a:lnTo>
                        <a:pt x="1423" y="846"/>
                      </a:lnTo>
                      <a:lnTo>
                        <a:pt x="1416" y="848"/>
                      </a:lnTo>
                      <a:lnTo>
                        <a:pt x="1416" y="848"/>
                      </a:lnTo>
                      <a:lnTo>
                        <a:pt x="1375" y="858"/>
                      </a:lnTo>
                      <a:lnTo>
                        <a:pt x="1332" y="867"/>
                      </a:lnTo>
                      <a:lnTo>
                        <a:pt x="1290" y="874"/>
                      </a:lnTo>
                      <a:lnTo>
                        <a:pt x="1247" y="881"/>
                      </a:lnTo>
                      <a:lnTo>
                        <a:pt x="1205" y="885"/>
                      </a:lnTo>
                      <a:lnTo>
                        <a:pt x="1163" y="889"/>
                      </a:lnTo>
                      <a:lnTo>
                        <a:pt x="1120" y="891"/>
                      </a:lnTo>
                      <a:lnTo>
                        <a:pt x="1079" y="891"/>
                      </a:lnTo>
                      <a:lnTo>
                        <a:pt x="1079" y="891"/>
                      </a:lnTo>
                      <a:close/>
                      <a:moveTo>
                        <a:pt x="86" y="397"/>
                      </a:moveTo>
                      <a:lnTo>
                        <a:pt x="86" y="397"/>
                      </a:lnTo>
                      <a:lnTo>
                        <a:pt x="111" y="424"/>
                      </a:lnTo>
                      <a:lnTo>
                        <a:pt x="137" y="451"/>
                      </a:lnTo>
                      <a:lnTo>
                        <a:pt x="163" y="477"/>
                      </a:lnTo>
                      <a:lnTo>
                        <a:pt x="190" y="502"/>
                      </a:lnTo>
                      <a:lnTo>
                        <a:pt x="218" y="526"/>
                      </a:lnTo>
                      <a:lnTo>
                        <a:pt x="246" y="550"/>
                      </a:lnTo>
                      <a:lnTo>
                        <a:pt x="275" y="572"/>
                      </a:lnTo>
                      <a:lnTo>
                        <a:pt x="304" y="595"/>
                      </a:lnTo>
                      <a:lnTo>
                        <a:pt x="336" y="616"/>
                      </a:lnTo>
                      <a:lnTo>
                        <a:pt x="366" y="637"/>
                      </a:lnTo>
                      <a:lnTo>
                        <a:pt x="399" y="656"/>
                      </a:lnTo>
                      <a:lnTo>
                        <a:pt x="432" y="674"/>
                      </a:lnTo>
                      <a:lnTo>
                        <a:pt x="465" y="692"/>
                      </a:lnTo>
                      <a:lnTo>
                        <a:pt x="499" y="709"/>
                      </a:lnTo>
                      <a:lnTo>
                        <a:pt x="534" y="724"/>
                      </a:lnTo>
                      <a:lnTo>
                        <a:pt x="570" y="740"/>
                      </a:lnTo>
                      <a:lnTo>
                        <a:pt x="570" y="740"/>
                      </a:lnTo>
                      <a:lnTo>
                        <a:pt x="570" y="740"/>
                      </a:lnTo>
                      <a:lnTo>
                        <a:pt x="600" y="753"/>
                      </a:lnTo>
                      <a:lnTo>
                        <a:pt x="632" y="765"/>
                      </a:lnTo>
                      <a:lnTo>
                        <a:pt x="662" y="776"/>
                      </a:lnTo>
                      <a:lnTo>
                        <a:pt x="694" y="786"/>
                      </a:lnTo>
                      <a:lnTo>
                        <a:pt x="724" y="795"/>
                      </a:lnTo>
                      <a:lnTo>
                        <a:pt x="756" y="804"/>
                      </a:lnTo>
                      <a:lnTo>
                        <a:pt x="787" y="812"/>
                      </a:lnTo>
                      <a:lnTo>
                        <a:pt x="819" y="819"/>
                      </a:lnTo>
                      <a:lnTo>
                        <a:pt x="851" y="826"/>
                      </a:lnTo>
                      <a:lnTo>
                        <a:pt x="883" y="831"/>
                      </a:lnTo>
                      <a:lnTo>
                        <a:pt x="915" y="836"/>
                      </a:lnTo>
                      <a:lnTo>
                        <a:pt x="948" y="839"/>
                      </a:lnTo>
                      <a:lnTo>
                        <a:pt x="980" y="843"/>
                      </a:lnTo>
                      <a:lnTo>
                        <a:pt x="1012" y="845"/>
                      </a:lnTo>
                      <a:lnTo>
                        <a:pt x="1045" y="846"/>
                      </a:lnTo>
                      <a:lnTo>
                        <a:pt x="1079" y="846"/>
                      </a:lnTo>
                      <a:lnTo>
                        <a:pt x="1079" y="846"/>
                      </a:lnTo>
                      <a:lnTo>
                        <a:pt x="1119" y="846"/>
                      </a:lnTo>
                      <a:lnTo>
                        <a:pt x="1160" y="844"/>
                      </a:lnTo>
                      <a:lnTo>
                        <a:pt x="1201" y="840"/>
                      </a:lnTo>
                      <a:lnTo>
                        <a:pt x="1242" y="836"/>
                      </a:lnTo>
                      <a:lnTo>
                        <a:pt x="1282" y="830"/>
                      </a:lnTo>
                      <a:lnTo>
                        <a:pt x="1324" y="822"/>
                      </a:lnTo>
                      <a:lnTo>
                        <a:pt x="1364" y="814"/>
                      </a:lnTo>
                      <a:lnTo>
                        <a:pt x="1405" y="804"/>
                      </a:lnTo>
                      <a:lnTo>
                        <a:pt x="1411" y="803"/>
                      </a:lnTo>
                      <a:lnTo>
                        <a:pt x="1417" y="801"/>
                      </a:lnTo>
                      <a:lnTo>
                        <a:pt x="1417" y="801"/>
                      </a:lnTo>
                      <a:lnTo>
                        <a:pt x="1486" y="778"/>
                      </a:lnTo>
                      <a:lnTo>
                        <a:pt x="1521" y="767"/>
                      </a:lnTo>
                      <a:lnTo>
                        <a:pt x="1557" y="754"/>
                      </a:lnTo>
                      <a:lnTo>
                        <a:pt x="1593" y="739"/>
                      </a:lnTo>
                      <a:lnTo>
                        <a:pt x="1630" y="723"/>
                      </a:lnTo>
                      <a:lnTo>
                        <a:pt x="1666" y="706"/>
                      </a:lnTo>
                      <a:lnTo>
                        <a:pt x="1703" y="687"/>
                      </a:lnTo>
                      <a:lnTo>
                        <a:pt x="1708" y="686"/>
                      </a:lnTo>
                      <a:lnTo>
                        <a:pt x="1708" y="686"/>
                      </a:lnTo>
                      <a:lnTo>
                        <a:pt x="1736" y="669"/>
                      </a:lnTo>
                      <a:lnTo>
                        <a:pt x="1768" y="650"/>
                      </a:lnTo>
                      <a:lnTo>
                        <a:pt x="1802" y="629"/>
                      </a:lnTo>
                      <a:lnTo>
                        <a:pt x="1835" y="606"/>
                      </a:lnTo>
                      <a:lnTo>
                        <a:pt x="1855" y="594"/>
                      </a:lnTo>
                      <a:lnTo>
                        <a:pt x="1855" y="594"/>
                      </a:lnTo>
                      <a:lnTo>
                        <a:pt x="1894" y="566"/>
                      </a:lnTo>
                      <a:lnTo>
                        <a:pt x="2038" y="159"/>
                      </a:lnTo>
                      <a:lnTo>
                        <a:pt x="1607" y="184"/>
                      </a:lnTo>
                      <a:lnTo>
                        <a:pt x="1607" y="184"/>
                      </a:lnTo>
                      <a:lnTo>
                        <a:pt x="1603" y="186"/>
                      </a:lnTo>
                      <a:lnTo>
                        <a:pt x="1603" y="186"/>
                      </a:lnTo>
                      <a:lnTo>
                        <a:pt x="1560" y="216"/>
                      </a:lnTo>
                      <a:lnTo>
                        <a:pt x="1546" y="226"/>
                      </a:lnTo>
                      <a:lnTo>
                        <a:pt x="1546" y="226"/>
                      </a:lnTo>
                      <a:lnTo>
                        <a:pt x="1508" y="249"/>
                      </a:lnTo>
                      <a:lnTo>
                        <a:pt x="1477" y="267"/>
                      </a:lnTo>
                      <a:lnTo>
                        <a:pt x="1477" y="267"/>
                      </a:lnTo>
                      <a:lnTo>
                        <a:pt x="1477" y="267"/>
                      </a:lnTo>
                      <a:lnTo>
                        <a:pt x="1453" y="280"/>
                      </a:lnTo>
                      <a:lnTo>
                        <a:pt x="1430" y="290"/>
                      </a:lnTo>
                      <a:lnTo>
                        <a:pt x="1406" y="300"/>
                      </a:lnTo>
                      <a:lnTo>
                        <a:pt x="1381" y="310"/>
                      </a:lnTo>
                      <a:lnTo>
                        <a:pt x="1332" y="327"/>
                      </a:lnTo>
                      <a:lnTo>
                        <a:pt x="1281" y="343"/>
                      </a:lnTo>
                      <a:lnTo>
                        <a:pt x="1280" y="344"/>
                      </a:lnTo>
                      <a:lnTo>
                        <a:pt x="1280" y="344"/>
                      </a:lnTo>
                      <a:lnTo>
                        <a:pt x="1254" y="350"/>
                      </a:lnTo>
                      <a:lnTo>
                        <a:pt x="1229" y="355"/>
                      </a:lnTo>
                      <a:lnTo>
                        <a:pt x="1204" y="360"/>
                      </a:lnTo>
                      <a:lnTo>
                        <a:pt x="1179" y="363"/>
                      </a:lnTo>
                      <a:lnTo>
                        <a:pt x="1153" y="365"/>
                      </a:lnTo>
                      <a:lnTo>
                        <a:pt x="1127" y="368"/>
                      </a:lnTo>
                      <a:lnTo>
                        <a:pt x="1102" y="369"/>
                      </a:lnTo>
                      <a:lnTo>
                        <a:pt x="1078" y="369"/>
                      </a:lnTo>
                      <a:lnTo>
                        <a:pt x="1078" y="369"/>
                      </a:lnTo>
                      <a:lnTo>
                        <a:pt x="1037" y="368"/>
                      </a:lnTo>
                      <a:lnTo>
                        <a:pt x="997" y="365"/>
                      </a:lnTo>
                      <a:lnTo>
                        <a:pt x="956" y="360"/>
                      </a:lnTo>
                      <a:lnTo>
                        <a:pt x="915" y="352"/>
                      </a:lnTo>
                      <a:lnTo>
                        <a:pt x="876" y="343"/>
                      </a:lnTo>
                      <a:lnTo>
                        <a:pt x="837" y="330"/>
                      </a:lnTo>
                      <a:lnTo>
                        <a:pt x="797" y="317"/>
                      </a:lnTo>
                      <a:lnTo>
                        <a:pt x="759" y="301"/>
                      </a:lnTo>
                      <a:lnTo>
                        <a:pt x="752" y="299"/>
                      </a:lnTo>
                      <a:lnTo>
                        <a:pt x="752" y="299"/>
                      </a:lnTo>
                      <a:lnTo>
                        <a:pt x="710" y="280"/>
                      </a:lnTo>
                      <a:lnTo>
                        <a:pt x="668" y="260"/>
                      </a:lnTo>
                      <a:lnTo>
                        <a:pt x="629" y="237"/>
                      </a:lnTo>
                      <a:lnTo>
                        <a:pt x="591" y="212"/>
                      </a:lnTo>
                      <a:lnTo>
                        <a:pt x="555" y="186"/>
                      </a:lnTo>
                      <a:lnTo>
                        <a:pt x="522" y="158"/>
                      </a:lnTo>
                      <a:lnTo>
                        <a:pt x="489" y="129"/>
                      </a:lnTo>
                      <a:lnTo>
                        <a:pt x="459" y="96"/>
                      </a:lnTo>
                      <a:lnTo>
                        <a:pt x="496" y="530"/>
                      </a:lnTo>
                      <a:lnTo>
                        <a:pt x="86" y="3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4"/>
                <p:cNvSpPr/>
                <p:nvPr/>
              </p:nvSpPr>
              <p:spPr>
                <a:xfrm>
                  <a:off x="36513" y="785813"/>
                  <a:ext cx="1431925" cy="3332162"/>
                </a:xfrm>
                <a:custGeom>
                  <a:rect b="b" l="l" r="r" t="t"/>
                  <a:pathLst>
                    <a:path extrusionOk="0" h="2099" w="902">
                      <a:moveTo>
                        <a:pt x="524" y="1041"/>
                      </a:moveTo>
                      <a:lnTo>
                        <a:pt x="524" y="1041"/>
                      </a:lnTo>
                      <a:lnTo>
                        <a:pt x="526" y="1015"/>
                      </a:lnTo>
                      <a:lnTo>
                        <a:pt x="529" y="989"/>
                      </a:lnTo>
                      <a:lnTo>
                        <a:pt x="534" y="962"/>
                      </a:lnTo>
                      <a:lnTo>
                        <a:pt x="541" y="934"/>
                      </a:lnTo>
                      <a:lnTo>
                        <a:pt x="550" y="905"/>
                      </a:lnTo>
                      <a:lnTo>
                        <a:pt x="559" y="874"/>
                      </a:lnTo>
                      <a:lnTo>
                        <a:pt x="571" y="842"/>
                      </a:lnTo>
                      <a:lnTo>
                        <a:pt x="583" y="807"/>
                      </a:lnTo>
                      <a:lnTo>
                        <a:pt x="583" y="807"/>
                      </a:lnTo>
                      <a:lnTo>
                        <a:pt x="596" y="780"/>
                      </a:lnTo>
                      <a:lnTo>
                        <a:pt x="609" y="752"/>
                      </a:lnTo>
                      <a:lnTo>
                        <a:pt x="624" y="726"/>
                      </a:lnTo>
                      <a:lnTo>
                        <a:pt x="640" y="700"/>
                      </a:lnTo>
                      <a:lnTo>
                        <a:pt x="656" y="675"/>
                      </a:lnTo>
                      <a:lnTo>
                        <a:pt x="672" y="650"/>
                      </a:lnTo>
                      <a:lnTo>
                        <a:pt x="692" y="626"/>
                      </a:lnTo>
                      <a:lnTo>
                        <a:pt x="711" y="603"/>
                      </a:lnTo>
                      <a:lnTo>
                        <a:pt x="731" y="579"/>
                      </a:lnTo>
                      <a:lnTo>
                        <a:pt x="752" y="557"/>
                      </a:lnTo>
                      <a:lnTo>
                        <a:pt x="775" y="536"/>
                      </a:lnTo>
                      <a:lnTo>
                        <a:pt x="798" y="514"/>
                      </a:lnTo>
                      <a:lnTo>
                        <a:pt x="822" y="494"/>
                      </a:lnTo>
                      <a:lnTo>
                        <a:pt x="848" y="474"/>
                      </a:lnTo>
                      <a:lnTo>
                        <a:pt x="875" y="453"/>
                      </a:lnTo>
                      <a:lnTo>
                        <a:pt x="902" y="434"/>
                      </a:lnTo>
                      <a:lnTo>
                        <a:pt x="902" y="434"/>
                      </a:lnTo>
                      <a:lnTo>
                        <a:pt x="901" y="435"/>
                      </a:lnTo>
                      <a:lnTo>
                        <a:pt x="429" y="432"/>
                      </a:lnTo>
                      <a:lnTo>
                        <a:pt x="615" y="1"/>
                      </a:lnTo>
                      <a:lnTo>
                        <a:pt x="614" y="0"/>
                      </a:lnTo>
                      <a:lnTo>
                        <a:pt x="614" y="0"/>
                      </a:lnTo>
                      <a:lnTo>
                        <a:pt x="570" y="29"/>
                      </a:lnTo>
                      <a:lnTo>
                        <a:pt x="528" y="61"/>
                      </a:lnTo>
                      <a:lnTo>
                        <a:pt x="488" y="93"/>
                      </a:lnTo>
                      <a:lnTo>
                        <a:pt x="448" y="127"/>
                      </a:lnTo>
                      <a:lnTo>
                        <a:pt x="411" y="161"/>
                      </a:lnTo>
                      <a:lnTo>
                        <a:pt x="375" y="197"/>
                      </a:lnTo>
                      <a:lnTo>
                        <a:pt x="340" y="233"/>
                      </a:lnTo>
                      <a:lnTo>
                        <a:pt x="308" y="270"/>
                      </a:lnTo>
                      <a:lnTo>
                        <a:pt x="276" y="309"/>
                      </a:lnTo>
                      <a:lnTo>
                        <a:pt x="247" y="349"/>
                      </a:lnTo>
                      <a:lnTo>
                        <a:pt x="219" y="389"/>
                      </a:lnTo>
                      <a:lnTo>
                        <a:pt x="192" y="431"/>
                      </a:lnTo>
                      <a:lnTo>
                        <a:pt x="167" y="473"/>
                      </a:lnTo>
                      <a:lnTo>
                        <a:pt x="144" y="516"/>
                      </a:lnTo>
                      <a:lnTo>
                        <a:pt x="122" y="561"/>
                      </a:lnTo>
                      <a:lnTo>
                        <a:pt x="102" y="606"/>
                      </a:lnTo>
                      <a:lnTo>
                        <a:pt x="100" y="611"/>
                      </a:lnTo>
                      <a:lnTo>
                        <a:pt x="100" y="611"/>
                      </a:lnTo>
                      <a:lnTo>
                        <a:pt x="85" y="649"/>
                      </a:lnTo>
                      <a:lnTo>
                        <a:pt x="69" y="692"/>
                      </a:lnTo>
                      <a:lnTo>
                        <a:pt x="55" y="739"/>
                      </a:lnTo>
                      <a:lnTo>
                        <a:pt x="39" y="789"/>
                      </a:lnTo>
                      <a:lnTo>
                        <a:pt x="27" y="843"/>
                      </a:lnTo>
                      <a:lnTo>
                        <a:pt x="20" y="871"/>
                      </a:lnTo>
                      <a:lnTo>
                        <a:pt x="15" y="900"/>
                      </a:lnTo>
                      <a:lnTo>
                        <a:pt x="11" y="930"/>
                      </a:lnTo>
                      <a:lnTo>
                        <a:pt x="6" y="959"/>
                      </a:lnTo>
                      <a:lnTo>
                        <a:pt x="4" y="990"/>
                      </a:lnTo>
                      <a:lnTo>
                        <a:pt x="2" y="1021"/>
                      </a:lnTo>
                      <a:lnTo>
                        <a:pt x="2" y="1027"/>
                      </a:lnTo>
                      <a:lnTo>
                        <a:pt x="2" y="1033"/>
                      </a:lnTo>
                      <a:lnTo>
                        <a:pt x="2" y="1033"/>
                      </a:lnTo>
                      <a:lnTo>
                        <a:pt x="1" y="1089"/>
                      </a:lnTo>
                      <a:lnTo>
                        <a:pt x="1" y="1089"/>
                      </a:lnTo>
                      <a:lnTo>
                        <a:pt x="0" y="1140"/>
                      </a:lnTo>
                      <a:lnTo>
                        <a:pt x="1" y="1193"/>
                      </a:lnTo>
                      <a:lnTo>
                        <a:pt x="2" y="1221"/>
                      </a:lnTo>
                      <a:lnTo>
                        <a:pt x="3" y="1249"/>
                      </a:lnTo>
                      <a:lnTo>
                        <a:pt x="5" y="1278"/>
                      </a:lnTo>
                      <a:lnTo>
                        <a:pt x="9" y="1308"/>
                      </a:lnTo>
                      <a:lnTo>
                        <a:pt x="10" y="1309"/>
                      </a:lnTo>
                      <a:lnTo>
                        <a:pt x="10" y="1309"/>
                      </a:lnTo>
                      <a:lnTo>
                        <a:pt x="15" y="1349"/>
                      </a:lnTo>
                      <a:lnTo>
                        <a:pt x="22" y="1390"/>
                      </a:lnTo>
                      <a:lnTo>
                        <a:pt x="31" y="1429"/>
                      </a:lnTo>
                      <a:lnTo>
                        <a:pt x="40" y="1468"/>
                      </a:lnTo>
                      <a:lnTo>
                        <a:pt x="50" y="1506"/>
                      </a:lnTo>
                      <a:lnTo>
                        <a:pt x="61" y="1543"/>
                      </a:lnTo>
                      <a:lnTo>
                        <a:pt x="74" y="1580"/>
                      </a:lnTo>
                      <a:lnTo>
                        <a:pt x="87" y="1616"/>
                      </a:lnTo>
                      <a:lnTo>
                        <a:pt x="102" y="1652"/>
                      </a:lnTo>
                      <a:lnTo>
                        <a:pt x="118" y="1687"/>
                      </a:lnTo>
                      <a:lnTo>
                        <a:pt x="135" y="1722"/>
                      </a:lnTo>
                      <a:lnTo>
                        <a:pt x="153" y="1757"/>
                      </a:lnTo>
                      <a:lnTo>
                        <a:pt x="171" y="1791"/>
                      </a:lnTo>
                      <a:lnTo>
                        <a:pt x="191" y="1823"/>
                      </a:lnTo>
                      <a:lnTo>
                        <a:pt x="212" y="1857"/>
                      </a:lnTo>
                      <a:lnTo>
                        <a:pt x="234" y="1890"/>
                      </a:lnTo>
                      <a:lnTo>
                        <a:pt x="248" y="1908"/>
                      </a:lnTo>
                      <a:lnTo>
                        <a:pt x="248" y="1908"/>
                      </a:lnTo>
                      <a:lnTo>
                        <a:pt x="279" y="1949"/>
                      </a:lnTo>
                      <a:lnTo>
                        <a:pt x="279" y="1949"/>
                      </a:lnTo>
                      <a:lnTo>
                        <a:pt x="282" y="1954"/>
                      </a:lnTo>
                      <a:lnTo>
                        <a:pt x="731" y="2099"/>
                      </a:lnTo>
                      <a:lnTo>
                        <a:pt x="692" y="1635"/>
                      </a:lnTo>
                      <a:lnTo>
                        <a:pt x="692" y="1629"/>
                      </a:lnTo>
                      <a:lnTo>
                        <a:pt x="692" y="1629"/>
                      </a:lnTo>
                      <a:lnTo>
                        <a:pt x="672" y="1604"/>
                      </a:lnTo>
                      <a:lnTo>
                        <a:pt x="654" y="1578"/>
                      </a:lnTo>
                      <a:lnTo>
                        <a:pt x="644" y="1563"/>
                      </a:lnTo>
                      <a:lnTo>
                        <a:pt x="644" y="1563"/>
                      </a:lnTo>
                      <a:lnTo>
                        <a:pt x="622" y="1527"/>
                      </a:lnTo>
                      <a:lnTo>
                        <a:pt x="601" y="1489"/>
                      </a:lnTo>
                      <a:lnTo>
                        <a:pt x="583" y="1451"/>
                      </a:lnTo>
                      <a:lnTo>
                        <a:pt x="569" y="1411"/>
                      </a:lnTo>
                      <a:lnTo>
                        <a:pt x="554" y="1370"/>
                      </a:lnTo>
                      <a:lnTo>
                        <a:pt x="543" y="1328"/>
                      </a:lnTo>
                      <a:lnTo>
                        <a:pt x="534" y="1284"/>
                      </a:lnTo>
                      <a:lnTo>
                        <a:pt x="526" y="1238"/>
                      </a:lnTo>
                      <a:lnTo>
                        <a:pt x="526" y="1238"/>
                      </a:lnTo>
                      <a:lnTo>
                        <a:pt x="524" y="1206"/>
                      </a:lnTo>
                      <a:lnTo>
                        <a:pt x="523" y="1172"/>
                      </a:lnTo>
                      <a:lnTo>
                        <a:pt x="523" y="1136"/>
                      </a:lnTo>
                      <a:lnTo>
                        <a:pt x="523" y="1097"/>
                      </a:lnTo>
                      <a:lnTo>
                        <a:pt x="523" y="1097"/>
                      </a:lnTo>
                      <a:lnTo>
                        <a:pt x="524" y="1041"/>
                      </a:lnTo>
                      <a:lnTo>
                        <a:pt x="524" y="1041"/>
                      </a:lnTo>
                      <a:close/>
                    </a:path>
                  </a:pathLst>
                </a:custGeom>
                <a:solidFill>
                  <a:srgbClr val="488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4"/>
                <p:cNvSpPr/>
                <p:nvPr/>
              </p:nvSpPr>
              <p:spPr>
                <a:xfrm>
                  <a:off x="0" y="735013"/>
                  <a:ext cx="1487488" cy="3435350"/>
                </a:xfrm>
                <a:custGeom>
                  <a:rect b="b" l="l" r="r" t="t"/>
                  <a:pathLst>
                    <a:path extrusionOk="0" h="2164" w="937">
                      <a:moveTo>
                        <a:pt x="780" y="2164"/>
                      </a:moveTo>
                      <a:lnTo>
                        <a:pt x="291" y="2005"/>
                      </a:lnTo>
                      <a:lnTo>
                        <a:pt x="287" y="1999"/>
                      </a:lnTo>
                      <a:lnTo>
                        <a:pt x="287" y="1999"/>
                      </a:lnTo>
                      <a:lnTo>
                        <a:pt x="285" y="1997"/>
                      </a:lnTo>
                      <a:lnTo>
                        <a:pt x="284" y="1995"/>
                      </a:lnTo>
                      <a:lnTo>
                        <a:pt x="284" y="1995"/>
                      </a:lnTo>
                      <a:lnTo>
                        <a:pt x="252" y="1953"/>
                      </a:lnTo>
                      <a:lnTo>
                        <a:pt x="239" y="1934"/>
                      </a:lnTo>
                      <a:lnTo>
                        <a:pt x="239" y="1934"/>
                      </a:lnTo>
                      <a:lnTo>
                        <a:pt x="216" y="1901"/>
                      </a:lnTo>
                      <a:lnTo>
                        <a:pt x="195" y="1868"/>
                      </a:lnTo>
                      <a:lnTo>
                        <a:pt x="174" y="1834"/>
                      </a:lnTo>
                      <a:lnTo>
                        <a:pt x="155" y="1799"/>
                      </a:lnTo>
                      <a:lnTo>
                        <a:pt x="137" y="1764"/>
                      </a:lnTo>
                      <a:lnTo>
                        <a:pt x="120" y="1729"/>
                      </a:lnTo>
                      <a:lnTo>
                        <a:pt x="105" y="1693"/>
                      </a:lnTo>
                      <a:lnTo>
                        <a:pt x="90" y="1657"/>
                      </a:lnTo>
                      <a:lnTo>
                        <a:pt x="75" y="1620"/>
                      </a:lnTo>
                      <a:lnTo>
                        <a:pt x="63" y="1582"/>
                      </a:lnTo>
                      <a:lnTo>
                        <a:pt x="52" y="1545"/>
                      </a:lnTo>
                      <a:lnTo>
                        <a:pt x="42" y="1505"/>
                      </a:lnTo>
                      <a:lnTo>
                        <a:pt x="32" y="1466"/>
                      </a:lnTo>
                      <a:lnTo>
                        <a:pt x="24" y="1426"/>
                      </a:lnTo>
                      <a:lnTo>
                        <a:pt x="16" y="1386"/>
                      </a:lnTo>
                      <a:lnTo>
                        <a:pt x="10" y="1344"/>
                      </a:lnTo>
                      <a:lnTo>
                        <a:pt x="10" y="1343"/>
                      </a:lnTo>
                      <a:lnTo>
                        <a:pt x="10" y="1343"/>
                      </a:lnTo>
                      <a:lnTo>
                        <a:pt x="6" y="1313"/>
                      </a:lnTo>
                      <a:lnTo>
                        <a:pt x="3" y="1283"/>
                      </a:lnTo>
                      <a:lnTo>
                        <a:pt x="2" y="1254"/>
                      </a:lnTo>
                      <a:lnTo>
                        <a:pt x="1" y="1226"/>
                      </a:lnTo>
                      <a:lnTo>
                        <a:pt x="0" y="1172"/>
                      </a:lnTo>
                      <a:lnTo>
                        <a:pt x="1" y="1120"/>
                      </a:lnTo>
                      <a:lnTo>
                        <a:pt x="1" y="1120"/>
                      </a:lnTo>
                      <a:lnTo>
                        <a:pt x="2" y="1065"/>
                      </a:lnTo>
                      <a:lnTo>
                        <a:pt x="2" y="1058"/>
                      </a:lnTo>
                      <a:lnTo>
                        <a:pt x="2" y="1052"/>
                      </a:lnTo>
                      <a:lnTo>
                        <a:pt x="2" y="1052"/>
                      </a:lnTo>
                      <a:lnTo>
                        <a:pt x="5" y="1020"/>
                      </a:lnTo>
                      <a:lnTo>
                        <a:pt x="7" y="989"/>
                      </a:lnTo>
                      <a:lnTo>
                        <a:pt x="11" y="958"/>
                      </a:lnTo>
                      <a:lnTo>
                        <a:pt x="16" y="929"/>
                      </a:lnTo>
                      <a:lnTo>
                        <a:pt x="21" y="900"/>
                      </a:lnTo>
                      <a:lnTo>
                        <a:pt x="27" y="870"/>
                      </a:lnTo>
                      <a:lnTo>
                        <a:pt x="41" y="816"/>
                      </a:lnTo>
                      <a:lnTo>
                        <a:pt x="55" y="765"/>
                      </a:lnTo>
                      <a:lnTo>
                        <a:pt x="71" y="717"/>
                      </a:lnTo>
                      <a:lnTo>
                        <a:pt x="87" y="673"/>
                      </a:lnTo>
                      <a:lnTo>
                        <a:pt x="102" y="634"/>
                      </a:lnTo>
                      <a:lnTo>
                        <a:pt x="104" y="629"/>
                      </a:lnTo>
                      <a:lnTo>
                        <a:pt x="104" y="629"/>
                      </a:lnTo>
                      <a:lnTo>
                        <a:pt x="125" y="583"/>
                      </a:lnTo>
                      <a:lnTo>
                        <a:pt x="146" y="538"/>
                      </a:lnTo>
                      <a:lnTo>
                        <a:pt x="170" y="494"/>
                      </a:lnTo>
                      <a:lnTo>
                        <a:pt x="196" y="450"/>
                      </a:lnTo>
                      <a:lnTo>
                        <a:pt x="223" y="409"/>
                      </a:lnTo>
                      <a:lnTo>
                        <a:pt x="251" y="367"/>
                      </a:lnTo>
                      <a:lnTo>
                        <a:pt x="281" y="327"/>
                      </a:lnTo>
                      <a:lnTo>
                        <a:pt x="313" y="288"/>
                      </a:lnTo>
                      <a:lnTo>
                        <a:pt x="347" y="250"/>
                      </a:lnTo>
                      <a:lnTo>
                        <a:pt x="381" y="213"/>
                      </a:lnTo>
                      <a:lnTo>
                        <a:pt x="419" y="177"/>
                      </a:lnTo>
                      <a:lnTo>
                        <a:pt x="457" y="142"/>
                      </a:lnTo>
                      <a:lnTo>
                        <a:pt x="496" y="108"/>
                      </a:lnTo>
                      <a:lnTo>
                        <a:pt x="537" y="75"/>
                      </a:lnTo>
                      <a:lnTo>
                        <a:pt x="579" y="43"/>
                      </a:lnTo>
                      <a:lnTo>
                        <a:pt x="624" y="13"/>
                      </a:lnTo>
                      <a:lnTo>
                        <a:pt x="643" y="0"/>
                      </a:lnTo>
                      <a:lnTo>
                        <a:pt x="663" y="31"/>
                      </a:lnTo>
                      <a:lnTo>
                        <a:pt x="486" y="441"/>
                      </a:lnTo>
                      <a:lnTo>
                        <a:pt x="925" y="445"/>
                      </a:lnTo>
                      <a:lnTo>
                        <a:pt x="924" y="465"/>
                      </a:lnTo>
                      <a:lnTo>
                        <a:pt x="937" y="485"/>
                      </a:lnTo>
                      <a:lnTo>
                        <a:pt x="937" y="485"/>
                      </a:lnTo>
                      <a:lnTo>
                        <a:pt x="910" y="505"/>
                      </a:lnTo>
                      <a:lnTo>
                        <a:pt x="884" y="524"/>
                      </a:lnTo>
                      <a:lnTo>
                        <a:pt x="860" y="543"/>
                      </a:lnTo>
                      <a:lnTo>
                        <a:pt x="836" y="563"/>
                      </a:lnTo>
                      <a:lnTo>
                        <a:pt x="814" y="583"/>
                      </a:lnTo>
                      <a:lnTo>
                        <a:pt x="791" y="605"/>
                      </a:lnTo>
                      <a:lnTo>
                        <a:pt x="771" y="626"/>
                      </a:lnTo>
                      <a:lnTo>
                        <a:pt x="751" y="649"/>
                      </a:lnTo>
                      <a:lnTo>
                        <a:pt x="733" y="671"/>
                      </a:lnTo>
                      <a:lnTo>
                        <a:pt x="715" y="695"/>
                      </a:lnTo>
                      <a:lnTo>
                        <a:pt x="698" y="718"/>
                      </a:lnTo>
                      <a:lnTo>
                        <a:pt x="682" y="743"/>
                      </a:lnTo>
                      <a:lnTo>
                        <a:pt x="667" y="769"/>
                      </a:lnTo>
                      <a:lnTo>
                        <a:pt x="653" y="794"/>
                      </a:lnTo>
                      <a:lnTo>
                        <a:pt x="640" y="821"/>
                      </a:lnTo>
                      <a:lnTo>
                        <a:pt x="628" y="848"/>
                      </a:lnTo>
                      <a:lnTo>
                        <a:pt x="628" y="848"/>
                      </a:lnTo>
                      <a:lnTo>
                        <a:pt x="614" y="882"/>
                      </a:lnTo>
                      <a:lnTo>
                        <a:pt x="603" y="913"/>
                      </a:lnTo>
                      <a:lnTo>
                        <a:pt x="594" y="942"/>
                      </a:lnTo>
                      <a:lnTo>
                        <a:pt x="586" y="972"/>
                      </a:lnTo>
                      <a:lnTo>
                        <a:pt x="579" y="999"/>
                      </a:lnTo>
                      <a:lnTo>
                        <a:pt x="575" y="1025"/>
                      </a:lnTo>
                      <a:lnTo>
                        <a:pt x="572" y="1049"/>
                      </a:lnTo>
                      <a:lnTo>
                        <a:pt x="569" y="1073"/>
                      </a:lnTo>
                      <a:lnTo>
                        <a:pt x="569" y="1073"/>
                      </a:lnTo>
                      <a:lnTo>
                        <a:pt x="568" y="1129"/>
                      </a:lnTo>
                      <a:lnTo>
                        <a:pt x="568" y="1129"/>
                      </a:lnTo>
                      <a:lnTo>
                        <a:pt x="568" y="1168"/>
                      </a:lnTo>
                      <a:lnTo>
                        <a:pt x="568" y="1204"/>
                      </a:lnTo>
                      <a:lnTo>
                        <a:pt x="569" y="1236"/>
                      </a:lnTo>
                      <a:lnTo>
                        <a:pt x="572" y="1268"/>
                      </a:lnTo>
                      <a:lnTo>
                        <a:pt x="572" y="1268"/>
                      </a:lnTo>
                      <a:lnTo>
                        <a:pt x="579" y="1312"/>
                      </a:lnTo>
                      <a:lnTo>
                        <a:pt x="588" y="1354"/>
                      </a:lnTo>
                      <a:lnTo>
                        <a:pt x="600" y="1395"/>
                      </a:lnTo>
                      <a:lnTo>
                        <a:pt x="612" y="1435"/>
                      </a:lnTo>
                      <a:lnTo>
                        <a:pt x="628" y="1474"/>
                      </a:lnTo>
                      <a:lnTo>
                        <a:pt x="645" y="1512"/>
                      </a:lnTo>
                      <a:lnTo>
                        <a:pt x="665" y="1548"/>
                      </a:lnTo>
                      <a:lnTo>
                        <a:pt x="686" y="1584"/>
                      </a:lnTo>
                      <a:lnTo>
                        <a:pt x="695" y="1597"/>
                      </a:lnTo>
                      <a:lnTo>
                        <a:pt x="695" y="1597"/>
                      </a:lnTo>
                      <a:lnTo>
                        <a:pt x="713" y="1622"/>
                      </a:lnTo>
                      <a:lnTo>
                        <a:pt x="731" y="1647"/>
                      </a:lnTo>
                      <a:lnTo>
                        <a:pt x="736" y="1653"/>
                      </a:lnTo>
                      <a:lnTo>
                        <a:pt x="780" y="2164"/>
                      </a:lnTo>
                      <a:close/>
                      <a:moveTo>
                        <a:pt x="318" y="1966"/>
                      </a:moveTo>
                      <a:lnTo>
                        <a:pt x="729" y="2100"/>
                      </a:lnTo>
                      <a:lnTo>
                        <a:pt x="692" y="1670"/>
                      </a:lnTo>
                      <a:lnTo>
                        <a:pt x="692" y="1670"/>
                      </a:lnTo>
                      <a:lnTo>
                        <a:pt x="675" y="1647"/>
                      </a:lnTo>
                      <a:lnTo>
                        <a:pt x="658" y="1622"/>
                      </a:lnTo>
                      <a:lnTo>
                        <a:pt x="648" y="1609"/>
                      </a:lnTo>
                      <a:lnTo>
                        <a:pt x="648" y="1609"/>
                      </a:lnTo>
                      <a:lnTo>
                        <a:pt x="626" y="1570"/>
                      </a:lnTo>
                      <a:lnTo>
                        <a:pt x="605" y="1532"/>
                      </a:lnTo>
                      <a:lnTo>
                        <a:pt x="586" y="1492"/>
                      </a:lnTo>
                      <a:lnTo>
                        <a:pt x="570" y="1451"/>
                      </a:lnTo>
                      <a:lnTo>
                        <a:pt x="557" y="1408"/>
                      </a:lnTo>
                      <a:lnTo>
                        <a:pt x="545" y="1366"/>
                      </a:lnTo>
                      <a:lnTo>
                        <a:pt x="534" y="1319"/>
                      </a:lnTo>
                      <a:lnTo>
                        <a:pt x="528" y="1273"/>
                      </a:lnTo>
                      <a:lnTo>
                        <a:pt x="528" y="1273"/>
                      </a:lnTo>
                      <a:lnTo>
                        <a:pt x="524" y="1241"/>
                      </a:lnTo>
                      <a:lnTo>
                        <a:pt x="523" y="1205"/>
                      </a:lnTo>
                      <a:lnTo>
                        <a:pt x="523" y="1168"/>
                      </a:lnTo>
                      <a:lnTo>
                        <a:pt x="523" y="1129"/>
                      </a:lnTo>
                      <a:lnTo>
                        <a:pt x="523" y="1129"/>
                      </a:lnTo>
                      <a:lnTo>
                        <a:pt x="524" y="1072"/>
                      </a:lnTo>
                      <a:lnTo>
                        <a:pt x="524" y="1071"/>
                      </a:lnTo>
                      <a:lnTo>
                        <a:pt x="524" y="1071"/>
                      </a:lnTo>
                      <a:lnTo>
                        <a:pt x="527" y="1045"/>
                      </a:lnTo>
                      <a:lnTo>
                        <a:pt x="530" y="1018"/>
                      </a:lnTo>
                      <a:lnTo>
                        <a:pt x="536" y="991"/>
                      </a:lnTo>
                      <a:lnTo>
                        <a:pt x="542" y="962"/>
                      </a:lnTo>
                      <a:lnTo>
                        <a:pt x="550" y="931"/>
                      </a:lnTo>
                      <a:lnTo>
                        <a:pt x="560" y="900"/>
                      </a:lnTo>
                      <a:lnTo>
                        <a:pt x="573" y="866"/>
                      </a:lnTo>
                      <a:lnTo>
                        <a:pt x="586" y="831"/>
                      </a:lnTo>
                      <a:lnTo>
                        <a:pt x="586" y="830"/>
                      </a:lnTo>
                      <a:lnTo>
                        <a:pt x="586" y="830"/>
                      </a:lnTo>
                      <a:lnTo>
                        <a:pt x="597" y="805"/>
                      </a:lnTo>
                      <a:lnTo>
                        <a:pt x="609" y="781"/>
                      </a:lnTo>
                      <a:lnTo>
                        <a:pt x="621" y="757"/>
                      </a:lnTo>
                      <a:lnTo>
                        <a:pt x="635" y="734"/>
                      </a:lnTo>
                      <a:lnTo>
                        <a:pt x="649" y="711"/>
                      </a:lnTo>
                      <a:lnTo>
                        <a:pt x="664" y="689"/>
                      </a:lnTo>
                      <a:lnTo>
                        <a:pt x="680" y="667"/>
                      </a:lnTo>
                      <a:lnTo>
                        <a:pt x="695" y="645"/>
                      </a:lnTo>
                      <a:lnTo>
                        <a:pt x="712" y="624"/>
                      </a:lnTo>
                      <a:lnTo>
                        <a:pt x="730" y="604"/>
                      </a:lnTo>
                      <a:lnTo>
                        <a:pt x="749" y="583"/>
                      </a:lnTo>
                      <a:lnTo>
                        <a:pt x="769" y="564"/>
                      </a:lnTo>
                      <a:lnTo>
                        <a:pt x="789" y="545"/>
                      </a:lnTo>
                      <a:lnTo>
                        <a:pt x="810" y="526"/>
                      </a:lnTo>
                      <a:lnTo>
                        <a:pt x="833" y="508"/>
                      </a:lnTo>
                      <a:lnTo>
                        <a:pt x="855" y="490"/>
                      </a:lnTo>
                      <a:lnTo>
                        <a:pt x="417" y="487"/>
                      </a:lnTo>
                      <a:lnTo>
                        <a:pt x="587" y="94"/>
                      </a:lnTo>
                      <a:lnTo>
                        <a:pt x="587" y="94"/>
                      </a:lnTo>
                      <a:lnTo>
                        <a:pt x="550" y="122"/>
                      </a:lnTo>
                      <a:lnTo>
                        <a:pt x="514" y="151"/>
                      </a:lnTo>
                      <a:lnTo>
                        <a:pt x="479" y="181"/>
                      </a:lnTo>
                      <a:lnTo>
                        <a:pt x="446" y="212"/>
                      </a:lnTo>
                      <a:lnTo>
                        <a:pt x="414" y="244"/>
                      </a:lnTo>
                      <a:lnTo>
                        <a:pt x="384" y="277"/>
                      </a:lnTo>
                      <a:lnTo>
                        <a:pt x="353" y="310"/>
                      </a:lnTo>
                      <a:lnTo>
                        <a:pt x="325" y="345"/>
                      </a:lnTo>
                      <a:lnTo>
                        <a:pt x="298" y="380"/>
                      </a:lnTo>
                      <a:lnTo>
                        <a:pt x="272" y="416"/>
                      </a:lnTo>
                      <a:lnTo>
                        <a:pt x="249" y="452"/>
                      </a:lnTo>
                      <a:lnTo>
                        <a:pt x="225" y="489"/>
                      </a:lnTo>
                      <a:lnTo>
                        <a:pt x="204" y="527"/>
                      </a:lnTo>
                      <a:lnTo>
                        <a:pt x="182" y="566"/>
                      </a:lnTo>
                      <a:lnTo>
                        <a:pt x="163" y="607"/>
                      </a:lnTo>
                      <a:lnTo>
                        <a:pt x="145" y="647"/>
                      </a:lnTo>
                      <a:lnTo>
                        <a:pt x="144" y="651"/>
                      </a:lnTo>
                      <a:lnTo>
                        <a:pt x="144" y="651"/>
                      </a:lnTo>
                      <a:lnTo>
                        <a:pt x="129" y="689"/>
                      </a:lnTo>
                      <a:lnTo>
                        <a:pt x="114" y="731"/>
                      </a:lnTo>
                      <a:lnTo>
                        <a:pt x="99" y="777"/>
                      </a:lnTo>
                      <a:lnTo>
                        <a:pt x="84" y="826"/>
                      </a:lnTo>
                      <a:lnTo>
                        <a:pt x="71" y="879"/>
                      </a:lnTo>
                      <a:lnTo>
                        <a:pt x="65" y="907"/>
                      </a:lnTo>
                      <a:lnTo>
                        <a:pt x="61" y="936"/>
                      </a:lnTo>
                      <a:lnTo>
                        <a:pt x="56" y="964"/>
                      </a:lnTo>
                      <a:lnTo>
                        <a:pt x="52" y="993"/>
                      </a:lnTo>
                      <a:lnTo>
                        <a:pt x="50" y="1023"/>
                      </a:lnTo>
                      <a:lnTo>
                        <a:pt x="47" y="1054"/>
                      </a:lnTo>
                      <a:lnTo>
                        <a:pt x="47" y="1059"/>
                      </a:lnTo>
                      <a:lnTo>
                        <a:pt x="47" y="1065"/>
                      </a:lnTo>
                      <a:lnTo>
                        <a:pt x="47" y="1065"/>
                      </a:lnTo>
                      <a:lnTo>
                        <a:pt x="46" y="1121"/>
                      </a:lnTo>
                      <a:lnTo>
                        <a:pt x="46" y="1121"/>
                      </a:lnTo>
                      <a:lnTo>
                        <a:pt x="46" y="1171"/>
                      </a:lnTo>
                      <a:lnTo>
                        <a:pt x="46" y="1224"/>
                      </a:lnTo>
                      <a:lnTo>
                        <a:pt x="47" y="1252"/>
                      </a:lnTo>
                      <a:lnTo>
                        <a:pt x="48" y="1280"/>
                      </a:lnTo>
                      <a:lnTo>
                        <a:pt x="51" y="1308"/>
                      </a:lnTo>
                      <a:lnTo>
                        <a:pt x="54" y="1337"/>
                      </a:lnTo>
                      <a:lnTo>
                        <a:pt x="54" y="1339"/>
                      </a:lnTo>
                      <a:lnTo>
                        <a:pt x="54" y="1339"/>
                      </a:lnTo>
                      <a:lnTo>
                        <a:pt x="61" y="1378"/>
                      </a:lnTo>
                      <a:lnTo>
                        <a:pt x="68" y="1417"/>
                      </a:lnTo>
                      <a:lnTo>
                        <a:pt x="75" y="1456"/>
                      </a:lnTo>
                      <a:lnTo>
                        <a:pt x="84" y="1494"/>
                      </a:lnTo>
                      <a:lnTo>
                        <a:pt x="95" y="1531"/>
                      </a:lnTo>
                      <a:lnTo>
                        <a:pt x="106" y="1568"/>
                      </a:lnTo>
                      <a:lnTo>
                        <a:pt x="118" y="1604"/>
                      </a:lnTo>
                      <a:lnTo>
                        <a:pt x="132" y="1640"/>
                      </a:lnTo>
                      <a:lnTo>
                        <a:pt x="146" y="1675"/>
                      </a:lnTo>
                      <a:lnTo>
                        <a:pt x="161" y="1710"/>
                      </a:lnTo>
                      <a:lnTo>
                        <a:pt x="178" y="1744"/>
                      </a:lnTo>
                      <a:lnTo>
                        <a:pt x="195" y="1778"/>
                      </a:lnTo>
                      <a:lnTo>
                        <a:pt x="214" y="1811"/>
                      </a:lnTo>
                      <a:lnTo>
                        <a:pt x="233" y="1844"/>
                      </a:lnTo>
                      <a:lnTo>
                        <a:pt x="253" y="1877"/>
                      </a:lnTo>
                      <a:lnTo>
                        <a:pt x="276" y="1908"/>
                      </a:lnTo>
                      <a:lnTo>
                        <a:pt x="289" y="1927"/>
                      </a:lnTo>
                      <a:lnTo>
                        <a:pt x="289" y="1927"/>
                      </a:lnTo>
                      <a:lnTo>
                        <a:pt x="318" y="1966"/>
                      </a:lnTo>
                      <a:lnTo>
                        <a:pt x="318" y="196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4"/>
                <p:cNvSpPr/>
                <p:nvPr/>
              </p:nvSpPr>
              <p:spPr>
                <a:xfrm>
                  <a:off x="717550" y="441325"/>
                  <a:ext cx="3009900" cy="1289050"/>
                </a:xfrm>
                <a:custGeom>
                  <a:rect b="b" l="l" r="r" t="t"/>
                  <a:pathLst>
                    <a:path extrusionOk="0" h="812" w="1896">
                      <a:moveTo>
                        <a:pt x="1896" y="422"/>
                      </a:moveTo>
                      <a:lnTo>
                        <a:pt x="1896" y="422"/>
                      </a:lnTo>
                      <a:lnTo>
                        <a:pt x="1873" y="401"/>
                      </a:lnTo>
                      <a:lnTo>
                        <a:pt x="1843" y="377"/>
                      </a:lnTo>
                      <a:lnTo>
                        <a:pt x="1770" y="319"/>
                      </a:lnTo>
                      <a:lnTo>
                        <a:pt x="1770" y="319"/>
                      </a:lnTo>
                      <a:lnTo>
                        <a:pt x="1724" y="281"/>
                      </a:lnTo>
                      <a:lnTo>
                        <a:pt x="1719" y="276"/>
                      </a:lnTo>
                      <a:lnTo>
                        <a:pt x="1713" y="273"/>
                      </a:lnTo>
                      <a:lnTo>
                        <a:pt x="1713" y="273"/>
                      </a:lnTo>
                      <a:lnTo>
                        <a:pt x="1672" y="243"/>
                      </a:lnTo>
                      <a:lnTo>
                        <a:pt x="1631" y="216"/>
                      </a:lnTo>
                      <a:lnTo>
                        <a:pt x="1588" y="189"/>
                      </a:lnTo>
                      <a:lnTo>
                        <a:pt x="1544" y="164"/>
                      </a:lnTo>
                      <a:lnTo>
                        <a:pt x="1501" y="141"/>
                      </a:lnTo>
                      <a:lnTo>
                        <a:pt x="1456" y="120"/>
                      </a:lnTo>
                      <a:lnTo>
                        <a:pt x="1411" y="101"/>
                      </a:lnTo>
                      <a:lnTo>
                        <a:pt x="1366" y="83"/>
                      </a:lnTo>
                      <a:lnTo>
                        <a:pt x="1321" y="67"/>
                      </a:lnTo>
                      <a:lnTo>
                        <a:pt x="1275" y="52"/>
                      </a:lnTo>
                      <a:lnTo>
                        <a:pt x="1229" y="40"/>
                      </a:lnTo>
                      <a:lnTo>
                        <a:pt x="1182" y="29"/>
                      </a:lnTo>
                      <a:lnTo>
                        <a:pt x="1135" y="20"/>
                      </a:lnTo>
                      <a:lnTo>
                        <a:pt x="1088" y="12"/>
                      </a:lnTo>
                      <a:lnTo>
                        <a:pt x="1041" y="6"/>
                      </a:lnTo>
                      <a:lnTo>
                        <a:pt x="994" y="2"/>
                      </a:lnTo>
                      <a:lnTo>
                        <a:pt x="946" y="0"/>
                      </a:lnTo>
                      <a:lnTo>
                        <a:pt x="898" y="0"/>
                      </a:lnTo>
                      <a:lnTo>
                        <a:pt x="851" y="1"/>
                      </a:lnTo>
                      <a:lnTo>
                        <a:pt x="804" y="3"/>
                      </a:lnTo>
                      <a:lnTo>
                        <a:pt x="756" y="7"/>
                      </a:lnTo>
                      <a:lnTo>
                        <a:pt x="709" y="14"/>
                      </a:lnTo>
                      <a:lnTo>
                        <a:pt x="662" y="22"/>
                      </a:lnTo>
                      <a:lnTo>
                        <a:pt x="616" y="32"/>
                      </a:lnTo>
                      <a:lnTo>
                        <a:pt x="570" y="43"/>
                      </a:lnTo>
                      <a:lnTo>
                        <a:pt x="524" y="57"/>
                      </a:lnTo>
                      <a:lnTo>
                        <a:pt x="477" y="72"/>
                      </a:lnTo>
                      <a:lnTo>
                        <a:pt x="431" y="88"/>
                      </a:lnTo>
                      <a:lnTo>
                        <a:pt x="387" y="108"/>
                      </a:lnTo>
                      <a:lnTo>
                        <a:pt x="342" y="128"/>
                      </a:lnTo>
                      <a:lnTo>
                        <a:pt x="299" y="149"/>
                      </a:lnTo>
                      <a:lnTo>
                        <a:pt x="255" y="173"/>
                      </a:lnTo>
                      <a:lnTo>
                        <a:pt x="234" y="185"/>
                      </a:lnTo>
                      <a:lnTo>
                        <a:pt x="234" y="185"/>
                      </a:lnTo>
                      <a:lnTo>
                        <a:pt x="187" y="215"/>
                      </a:lnTo>
                      <a:lnTo>
                        <a:pt x="186" y="218"/>
                      </a:lnTo>
                      <a:lnTo>
                        <a:pt x="0" y="649"/>
                      </a:lnTo>
                      <a:lnTo>
                        <a:pt x="472" y="652"/>
                      </a:lnTo>
                      <a:lnTo>
                        <a:pt x="472" y="652"/>
                      </a:lnTo>
                      <a:lnTo>
                        <a:pt x="473" y="651"/>
                      </a:lnTo>
                      <a:lnTo>
                        <a:pt x="473" y="651"/>
                      </a:lnTo>
                      <a:lnTo>
                        <a:pt x="500" y="635"/>
                      </a:lnTo>
                      <a:lnTo>
                        <a:pt x="526" y="620"/>
                      </a:lnTo>
                      <a:lnTo>
                        <a:pt x="542" y="612"/>
                      </a:lnTo>
                      <a:lnTo>
                        <a:pt x="542" y="612"/>
                      </a:lnTo>
                      <a:lnTo>
                        <a:pt x="567" y="599"/>
                      </a:lnTo>
                      <a:lnTo>
                        <a:pt x="593" y="587"/>
                      </a:lnTo>
                      <a:lnTo>
                        <a:pt x="619" y="577"/>
                      </a:lnTo>
                      <a:lnTo>
                        <a:pt x="645" y="567"/>
                      </a:lnTo>
                      <a:lnTo>
                        <a:pt x="672" y="558"/>
                      </a:lnTo>
                      <a:lnTo>
                        <a:pt x="699" y="550"/>
                      </a:lnTo>
                      <a:lnTo>
                        <a:pt x="726" y="543"/>
                      </a:lnTo>
                      <a:lnTo>
                        <a:pt x="753" y="538"/>
                      </a:lnTo>
                      <a:lnTo>
                        <a:pt x="780" y="533"/>
                      </a:lnTo>
                      <a:lnTo>
                        <a:pt x="808" y="529"/>
                      </a:lnTo>
                      <a:lnTo>
                        <a:pt x="835" y="526"/>
                      </a:lnTo>
                      <a:lnTo>
                        <a:pt x="863" y="524"/>
                      </a:lnTo>
                      <a:lnTo>
                        <a:pt x="892" y="523"/>
                      </a:lnTo>
                      <a:lnTo>
                        <a:pt x="919" y="523"/>
                      </a:lnTo>
                      <a:lnTo>
                        <a:pt x="947" y="524"/>
                      </a:lnTo>
                      <a:lnTo>
                        <a:pt x="974" y="525"/>
                      </a:lnTo>
                      <a:lnTo>
                        <a:pt x="1002" y="529"/>
                      </a:lnTo>
                      <a:lnTo>
                        <a:pt x="1029" y="532"/>
                      </a:lnTo>
                      <a:lnTo>
                        <a:pt x="1057" y="538"/>
                      </a:lnTo>
                      <a:lnTo>
                        <a:pt x="1084" y="543"/>
                      </a:lnTo>
                      <a:lnTo>
                        <a:pt x="1111" y="550"/>
                      </a:lnTo>
                      <a:lnTo>
                        <a:pt x="1138" y="558"/>
                      </a:lnTo>
                      <a:lnTo>
                        <a:pt x="1165" y="566"/>
                      </a:lnTo>
                      <a:lnTo>
                        <a:pt x="1192" y="576"/>
                      </a:lnTo>
                      <a:lnTo>
                        <a:pt x="1219" y="586"/>
                      </a:lnTo>
                      <a:lnTo>
                        <a:pt x="1245" y="598"/>
                      </a:lnTo>
                      <a:lnTo>
                        <a:pt x="1271" y="611"/>
                      </a:lnTo>
                      <a:lnTo>
                        <a:pt x="1297" y="624"/>
                      </a:lnTo>
                      <a:lnTo>
                        <a:pt x="1321" y="639"/>
                      </a:lnTo>
                      <a:lnTo>
                        <a:pt x="1346" y="653"/>
                      </a:lnTo>
                      <a:lnTo>
                        <a:pt x="1371" y="670"/>
                      </a:lnTo>
                      <a:lnTo>
                        <a:pt x="1396" y="687"/>
                      </a:lnTo>
                      <a:lnTo>
                        <a:pt x="1396" y="687"/>
                      </a:lnTo>
                      <a:lnTo>
                        <a:pt x="1445" y="728"/>
                      </a:lnTo>
                      <a:lnTo>
                        <a:pt x="1445" y="728"/>
                      </a:lnTo>
                      <a:lnTo>
                        <a:pt x="1503" y="773"/>
                      </a:lnTo>
                      <a:lnTo>
                        <a:pt x="1530" y="795"/>
                      </a:lnTo>
                      <a:lnTo>
                        <a:pt x="1549" y="812"/>
                      </a:lnTo>
                      <a:lnTo>
                        <a:pt x="1549" y="812"/>
                      </a:lnTo>
                      <a:lnTo>
                        <a:pt x="1549" y="812"/>
                      </a:lnTo>
                      <a:lnTo>
                        <a:pt x="1546" y="809"/>
                      </a:lnTo>
                      <a:lnTo>
                        <a:pt x="1415" y="343"/>
                      </a:lnTo>
                      <a:lnTo>
                        <a:pt x="1896" y="422"/>
                      </a:lnTo>
                      <a:lnTo>
                        <a:pt x="1896" y="422"/>
                      </a:lnTo>
                      <a:close/>
                    </a:path>
                  </a:pathLst>
                </a:custGeom>
                <a:solidFill>
                  <a:srgbClr val="488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4"/>
                <p:cNvSpPr/>
                <p:nvPr/>
              </p:nvSpPr>
              <p:spPr>
                <a:xfrm>
                  <a:off x="661988" y="404813"/>
                  <a:ext cx="3116263" cy="1374775"/>
                </a:xfrm>
                <a:custGeom>
                  <a:rect b="b" l="l" r="r" t="t"/>
                  <a:pathLst>
                    <a:path extrusionOk="0" h="866" w="1963">
                      <a:moveTo>
                        <a:pt x="1585" y="866"/>
                      </a:moveTo>
                      <a:lnTo>
                        <a:pt x="1569" y="851"/>
                      </a:lnTo>
                      <a:lnTo>
                        <a:pt x="1569" y="851"/>
                      </a:lnTo>
                      <a:lnTo>
                        <a:pt x="1523" y="814"/>
                      </a:lnTo>
                      <a:lnTo>
                        <a:pt x="1467" y="768"/>
                      </a:lnTo>
                      <a:lnTo>
                        <a:pt x="1465" y="768"/>
                      </a:lnTo>
                      <a:lnTo>
                        <a:pt x="1465" y="768"/>
                      </a:lnTo>
                      <a:lnTo>
                        <a:pt x="1417" y="728"/>
                      </a:lnTo>
                      <a:lnTo>
                        <a:pt x="1417" y="728"/>
                      </a:lnTo>
                      <a:lnTo>
                        <a:pt x="1390" y="709"/>
                      </a:lnTo>
                      <a:lnTo>
                        <a:pt x="1362" y="691"/>
                      </a:lnTo>
                      <a:lnTo>
                        <a:pt x="1335" y="674"/>
                      </a:lnTo>
                      <a:lnTo>
                        <a:pt x="1307" y="658"/>
                      </a:lnTo>
                      <a:lnTo>
                        <a:pt x="1278" y="645"/>
                      </a:lnTo>
                      <a:lnTo>
                        <a:pt x="1248" y="631"/>
                      </a:lnTo>
                      <a:lnTo>
                        <a:pt x="1219" y="620"/>
                      </a:lnTo>
                      <a:lnTo>
                        <a:pt x="1190" y="609"/>
                      </a:lnTo>
                      <a:lnTo>
                        <a:pt x="1159" y="600"/>
                      </a:lnTo>
                      <a:lnTo>
                        <a:pt x="1129" y="591"/>
                      </a:lnTo>
                      <a:lnTo>
                        <a:pt x="1098" y="584"/>
                      </a:lnTo>
                      <a:lnTo>
                        <a:pt x="1067" y="579"/>
                      </a:lnTo>
                      <a:lnTo>
                        <a:pt x="1036" y="574"/>
                      </a:lnTo>
                      <a:lnTo>
                        <a:pt x="1004" y="571"/>
                      </a:lnTo>
                      <a:lnTo>
                        <a:pt x="973" y="568"/>
                      </a:lnTo>
                      <a:lnTo>
                        <a:pt x="941" y="568"/>
                      </a:lnTo>
                      <a:lnTo>
                        <a:pt x="941" y="568"/>
                      </a:lnTo>
                      <a:lnTo>
                        <a:pt x="918" y="568"/>
                      </a:lnTo>
                      <a:lnTo>
                        <a:pt x="895" y="570"/>
                      </a:lnTo>
                      <a:lnTo>
                        <a:pt x="871" y="572"/>
                      </a:lnTo>
                      <a:lnTo>
                        <a:pt x="849" y="574"/>
                      </a:lnTo>
                      <a:lnTo>
                        <a:pt x="826" y="577"/>
                      </a:lnTo>
                      <a:lnTo>
                        <a:pt x="804" y="581"/>
                      </a:lnTo>
                      <a:lnTo>
                        <a:pt x="781" y="585"/>
                      </a:lnTo>
                      <a:lnTo>
                        <a:pt x="759" y="590"/>
                      </a:lnTo>
                      <a:lnTo>
                        <a:pt x="736" y="597"/>
                      </a:lnTo>
                      <a:lnTo>
                        <a:pt x="715" y="602"/>
                      </a:lnTo>
                      <a:lnTo>
                        <a:pt x="692" y="610"/>
                      </a:lnTo>
                      <a:lnTo>
                        <a:pt x="671" y="618"/>
                      </a:lnTo>
                      <a:lnTo>
                        <a:pt x="650" y="626"/>
                      </a:lnTo>
                      <a:lnTo>
                        <a:pt x="628" y="635"/>
                      </a:lnTo>
                      <a:lnTo>
                        <a:pt x="607" y="645"/>
                      </a:lnTo>
                      <a:lnTo>
                        <a:pt x="587" y="655"/>
                      </a:lnTo>
                      <a:lnTo>
                        <a:pt x="572" y="663"/>
                      </a:lnTo>
                      <a:lnTo>
                        <a:pt x="572" y="663"/>
                      </a:lnTo>
                      <a:lnTo>
                        <a:pt x="546" y="678"/>
                      </a:lnTo>
                      <a:lnTo>
                        <a:pt x="520" y="693"/>
                      </a:lnTo>
                      <a:lnTo>
                        <a:pt x="514" y="698"/>
                      </a:lnTo>
                      <a:lnTo>
                        <a:pt x="507" y="698"/>
                      </a:lnTo>
                      <a:lnTo>
                        <a:pt x="0" y="695"/>
                      </a:lnTo>
                      <a:lnTo>
                        <a:pt x="204" y="223"/>
                      </a:lnTo>
                      <a:lnTo>
                        <a:pt x="210" y="219"/>
                      </a:lnTo>
                      <a:lnTo>
                        <a:pt x="210" y="219"/>
                      </a:lnTo>
                      <a:lnTo>
                        <a:pt x="258" y="189"/>
                      </a:lnTo>
                      <a:lnTo>
                        <a:pt x="278" y="177"/>
                      </a:lnTo>
                      <a:lnTo>
                        <a:pt x="278" y="177"/>
                      </a:lnTo>
                      <a:lnTo>
                        <a:pt x="317" y="155"/>
                      </a:lnTo>
                      <a:lnTo>
                        <a:pt x="356" y="136"/>
                      </a:lnTo>
                      <a:lnTo>
                        <a:pt x="395" y="117"/>
                      </a:lnTo>
                      <a:lnTo>
                        <a:pt x="435" y="100"/>
                      </a:lnTo>
                      <a:lnTo>
                        <a:pt x="475" y="84"/>
                      </a:lnTo>
                      <a:lnTo>
                        <a:pt x="517" y="70"/>
                      </a:lnTo>
                      <a:lnTo>
                        <a:pt x="557" y="56"/>
                      </a:lnTo>
                      <a:lnTo>
                        <a:pt x="599" y="45"/>
                      </a:lnTo>
                      <a:lnTo>
                        <a:pt x="642" y="35"/>
                      </a:lnTo>
                      <a:lnTo>
                        <a:pt x="683" y="25"/>
                      </a:lnTo>
                      <a:lnTo>
                        <a:pt x="726" y="18"/>
                      </a:lnTo>
                      <a:lnTo>
                        <a:pt x="769" y="11"/>
                      </a:lnTo>
                      <a:lnTo>
                        <a:pt x="812" y="7"/>
                      </a:lnTo>
                      <a:lnTo>
                        <a:pt x="854" y="2"/>
                      </a:lnTo>
                      <a:lnTo>
                        <a:pt x="897" y="0"/>
                      </a:lnTo>
                      <a:lnTo>
                        <a:pt x="941" y="0"/>
                      </a:lnTo>
                      <a:lnTo>
                        <a:pt x="941" y="0"/>
                      </a:lnTo>
                      <a:lnTo>
                        <a:pt x="996" y="1"/>
                      </a:lnTo>
                      <a:lnTo>
                        <a:pt x="1051" y="5"/>
                      </a:lnTo>
                      <a:lnTo>
                        <a:pt x="1105" y="10"/>
                      </a:lnTo>
                      <a:lnTo>
                        <a:pt x="1159" y="18"/>
                      </a:lnTo>
                      <a:lnTo>
                        <a:pt x="1213" y="28"/>
                      </a:lnTo>
                      <a:lnTo>
                        <a:pt x="1266" y="39"/>
                      </a:lnTo>
                      <a:lnTo>
                        <a:pt x="1319" y="54"/>
                      </a:lnTo>
                      <a:lnTo>
                        <a:pt x="1371" y="71"/>
                      </a:lnTo>
                      <a:lnTo>
                        <a:pt x="1423" y="89"/>
                      </a:lnTo>
                      <a:lnTo>
                        <a:pt x="1473" y="110"/>
                      </a:lnTo>
                      <a:lnTo>
                        <a:pt x="1523" y="133"/>
                      </a:lnTo>
                      <a:lnTo>
                        <a:pt x="1572" y="158"/>
                      </a:lnTo>
                      <a:lnTo>
                        <a:pt x="1621" y="185"/>
                      </a:lnTo>
                      <a:lnTo>
                        <a:pt x="1669" y="214"/>
                      </a:lnTo>
                      <a:lnTo>
                        <a:pt x="1715" y="244"/>
                      </a:lnTo>
                      <a:lnTo>
                        <a:pt x="1761" y="278"/>
                      </a:lnTo>
                      <a:lnTo>
                        <a:pt x="1768" y="283"/>
                      </a:lnTo>
                      <a:lnTo>
                        <a:pt x="1773" y="287"/>
                      </a:lnTo>
                      <a:lnTo>
                        <a:pt x="1773" y="287"/>
                      </a:lnTo>
                      <a:lnTo>
                        <a:pt x="1819" y="323"/>
                      </a:lnTo>
                      <a:lnTo>
                        <a:pt x="1820" y="324"/>
                      </a:lnTo>
                      <a:lnTo>
                        <a:pt x="1820" y="324"/>
                      </a:lnTo>
                      <a:lnTo>
                        <a:pt x="1893" y="383"/>
                      </a:lnTo>
                      <a:lnTo>
                        <a:pt x="1922" y="407"/>
                      </a:lnTo>
                      <a:lnTo>
                        <a:pt x="1946" y="428"/>
                      </a:lnTo>
                      <a:lnTo>
                        <a:pt x="1963" y="442"/>
                      </a:lnTo>
                      <a:lnTo>
                        <a:pt x="1940" y="469"/>
                      </a:lnTo>
                      <a:lnTo>
                        <a:pt x="1928" y="467"/>
                      </a:lnTo>
                      <a:lnTo>
                        <a:pt x="1481" y="393"/>
                      </a:lnTo>
                      <a:lnTo>
                        <a:pt x="1602" y="821"/>
                      </a:lnTo>
                      <a:lnTo>
                        <a:pt x="1616" y="835"/>
                      </a:lnTo>
                      <a:lnTo>
                        <a:pt x="1585" y="866"/>
                      </a:lnTo>
                      <a:close/>
                      <a:moveTo>
                        <a:pt x="941" y="523"/>
                      </a:moveTo>
                      <a:lnTo>
                        <a:pt x="941" y="523"/>
                      </a:lnTo>
                      <a:lnTo>
                        <a:pt x="974" y="523"/>
                      </a:lnTo>
                      <a:lnTo>
                        <a:pt x="1008" y="526"/>
                      </a:lnTo>
                      <a:lnTo>
                        <a:pt x="1041" y="529"/>
                      </a:lnTo>
                      <a:lnTo>
                        <a:pt x="1074" y="534"/>
                      </a:lnTo>
                      <a:lnTo>
                        <a:pt x="1107" y="540"/>
                      </a:lnTo>
                      <a:lnTo>
                        <a:pt x="1139" y="547"/>
                      </a:lnTo>
                      <a:lnTo>
                        <a:pt x="1172" y="556"/>
                      </a:lnTo>
                      <a:lnTo>
                        <a:pt x="1203" y="566"/>
                      </a:lnTo>
                      <a:lnTo>
                        <a:pt x="1235" y="577"/>
                      </a:lnTo>
                      <a:lnTo>
                        <a:pt x="1266" y="590"/>
                      </a:lnTo>
                      <a:lnTo>
                        <a:pt x="1297" y="604"/>
                      </a:lnTo>
                      <a:lnTo>
                        <a:pt x="1327" y="619"/>
                      </a:lnTo>
                      <a:lnTo>
                        <a:pt x="1357" y="636"/>
                      </a:lnTo>
                      <a:lnTo>
                        <a:pt x="1387" y="653"/>
                      </a:lnTo>
                      <a:lnTo>
                        <a:pt x="1416" y="672"/>
                      </a:lnTo>
                      <a:lnTo>
                        <a:pt x="1444" y="692"/>
                      </a:lnTo>
                      <a:lnTo>
                        <a:pt x="1444" y="693"/>
                      </a:lnTo>
                      <a:lnTo>
                        <a:pt x="1444" y="693"/>
                      </a:lnTo>
                      <a:lnTo>
                        <a:pt x="1494" y="733"/>
                      </a:lnTo>
                      <a:lnTo>
                        <a:pt x="1495" y="733"/>
                      </a:lnTo>
                      <a:lnTo>
                        <a:pt x="1495" y="733"/>
                      </a:lnTo>
                      <a:lnTo>
                        <a:pt x="1540" y="770"/>
                      </a:lnTo>
                      <a:lnTo>
                        <a:pt x="1418" y="338"/>
                      </a:lnTo>
                      <a:lnTo>
                        <a:pt x="1854" y="409"/>
                      </a:lnTo>
                      <a:lnTo>
                        <a:pt x="1854" y="409"/>
                      </a:lnTo>
                      <a:lnTo>
                        <a:pt x="1792" y="359"/>
                      </a:lnTo>
                      <a:lnTo>
                        <a:pt x="1791" y="359"/>
                      </a:lnTo>
                      <a:lnTo>
                        <a:pt x="1791" y="359"/>
                      </a:lnTo>
                      <a:lnTo>
                        <a:pt x="1745" y="322"/>
                      </a:lnTo>
                      <a:lnTo>
                        <a:pt x="1740" y="317"/>
                      </a:lnTo>
                      <a:lnTo>
                        <a:pt x="1734" y="314"/>
                      </a:lnTo>
                      <a:lnTo>
                        <a:pt x="1734" y="314"/>
                      </a:lnTo>
                      <a:lnTo>
                        <a:pt x="1691" y="281"/>
                      </a:lnTo>
                      <a:lnTo>
                        <a:pt x="1644" y="252"/>
                      </a:lnTo>
                      <a:lnTo>
                        <a:pt x="1598" y="224"/>
                      </a:lnTo>
                      <a:lnTo>
                        <a:pt x="1552" y="198"/>
                      </a:lnTo>
                      <a:lnTo>
                        <a:pt x="1504" y="173"/>
                      </a:lnTo>
                      <a:lnTo>
                        <a:pt x="1455" y="152"/>
                      </a:lnTo>
                      <a:lnTo>
                        <a:pt x="1406" y="132"/>
                      </a:lnTo>
                      <a:lnTo>
                        <a:pt x="1356" y="114"/>
                      </a:lnTo>
                      <a:lnTo>
                        <a:pt x="1307" y="98"/>
                      </a:lnTo>
                      <a:lnTo>
                        <a:pt x="1255" y="83"/>
                      </a:lnTo>
                      <a:lnTo>
                        <a:pt x="1204" y="72"/>
                      </a:lnTo>
                      <a:lnTo>
                        <a:pt x="1153" y="62"/>
                      </a:lnTo>
                      <a:lnTo>
                        <a:pt x="1100" y="54"/>
                      </a:lnTo>
                      <a:lnTo>
                        <a:pt x="1047" y="50"/>
                      </a:lnTo>
                      <a:lnTo>
                        <a:pt x="994" y="46"/>
                      </a:lnTo>
                      <a:lnTo>
                        <a:pt x="941" y="45"/>
                      </a:lnTo>
                      <a:lnTo>
                        <a:pt x="941" y="45"/>
                      </a:lnTo>
                      <a:lnTo>
                        <a:pt x="900" y="45"/>
                      </a:lnTo>
                      <a:lnTo>
                        <a:pt x="858" y="47"/>
                      </a:lnTo>
                      <a:lnTo>
                        <a:pt x="816" y="51"/>
                      </a:lnTo>
                      <a:lnTo>
                        <a:pt x="775" y="56"/>
                      </a:lnTo>
                      <a:lnTo>
                        <a:pt x="733" y="62"/>
                      </a:lnTo>
                      <a:lnTo>
                        <a:pt x="692" y="70"/>
                      </a:lnTo>
                      <a:lnTo>
                        <a:pt x="652" y="79"/>
                      </a:lnTo>
                      <a:lnTo>
                        <a:pt x="611" y="89"/>
                      </a:lnTo>
                      <a:lnTo>
                        <a:pt x="571" y="100"/>
                      </a:lnTo>
                      <a:lnTo>
                        <a:pt x="530" y="113"/>
                      </a:lnTo>
                      <a:lnTo>
                        <a:pt x="491" y="126"/>
                      </a:lnTo>
                      <a:lnTo>
                        <a:pt x="453" y="142"/>
                      </a:lnTo>
                      <a:lnTo>
                        <a:pt x="413" y="159"/>
                      </a:lnTo>
                      <a:lnTo>
                        <a:pt x="376" y="177"/>
                      </a:lnTo>
                      <a:lnTo>
                        <a:pt x="338" y="196"/>
                      </a:lnTo>
                      <a:lnTo>
                        <a:pt x="301" y="216"/>
                      </a:lnTo>
                      <a:lnTo>
                        <a:pt x="282" y="227"/>
                      </a:lnTo>
                      <a:lnTo>
                        <a:pt x="282" y="227"/>
                      </a:lnTo>
                      <a:lnTo>
                        <a:pt x="240" y="253"/>
                      </a:lnTo>
                      <a:lnTo>
                        <a:pt x="69" y="649"/>
                      </a:lnTo>
                      <a:lnTo>
                        <a:pt x="501" y="653"/>
                      </a:lnTo>
                      <a:lnTo>
                        <a:pt x="501" y="653"/>
                      </a:lnTo>
                      <a:lnTo>
                        <a:pt x="526" y="637"/>
                      </a:lnTo>
                      <a:lnTo>
                        <a:pt x="551" y="624"/>
                      </a:lnTo>
                      <a:lnTo>
                        <a:pt x="565" y="616"/>
                      </a:lnTo>
                      <a:lnTo>
                        <a:pt x="565" y="616"/>
                      </a:lnTo>
                      <a:lnTo>
                        <a:pt x="588" y="604"/>
                      </a:lnTo>
                      <a:lnTo>
                        <a:pt x="610" y="594"/>
                      </a:lnTo>
                      <a:lnTo>
                        <a:pt x="633" y="584"/>
                      </a:lnTo>
                      <a:lnTo>
                        <a:pt x="655" y="575"/>
                      </a:lnTo>
                      <a:lnTo>
                        <a:pt x="678" y="567"/>
                      </a:lnTo>
                      <a:lnTo>
                        <a:pt x="701" y="559"/>
                      </a:lnTo>
                      <a:lnTo>
                        <a:pt x="724" y="553"/>
                      </a:lnTo>
                      <a:lnTo>
                        <a:pt x="748" y="547"/>
                      </a:lnTo>
                      <a:lnTo>
                        <a:pt x="771" y="541"/>
                      </a:lnTo>
                      <a:lnTo>
                        <a:pt x="796" y="537"/>
                      </a:lnTo>
                      <a:lnTo>
                        <a:pt x="820" y="532"/>
                      </a:lnTo>
                      <a:lnTo>
                        <a:pt x="843" y="529"/>
                      </a:lnTo>
                      <a:lnTo>
                        <a:pt x="868" y="527"/>
                      </a:lnTo>
                      <a:lnTo>
                        <a:pt x="892" y="525"/>
                      </a:lnTo>
                      <a:lnTo>
                        <a:pt x="916" y="523"/>
                      </a:lnTo>
                      <a:lnTo>
                        <a:pt x="941" y="523"/>
                      </a:lnTo>
                      <a:lnTo>
                        <a:pt x="941" y="52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4"/>
                <p:cNvSpPr/>
                <p:nvPr/>
              </p:nvSpPr>
              <p:spPr>
                <a:xfrm>
                  <a:off x="2963863" y="985838"/>
                  <a:ext cx="3203575" cy="3236912"/>
                </a:xfrm>
                <a:custGeom>
                  <a:rect b="b" l="l" r="r" t="t"/>
                  <a:pathLst>
                    <a:path extrusionOk="0" h="2039" w="2018">
                      <a:moveTo>
                        <a:pt x="2018" y="1644"/>
                      </a:moveTo>
                      <a:lnTo>
                        <a:pt x="2018" y="1644"/>
                      </a:lnTo>
                      <a:lnTo>
                        <a:pt x="1955" y="1586"/>
                      </a:lnTo>
                      <a:lnTo>
                        <a:pt x="1893" y="1526"/>
                      </a:lnTo>
                      <a:lnTo>
                        <a:pt x="1834" y="1468"/>
                      </a:lnTo>
                      <a:lnTo>
                        <a:pt x="1774" y="1408"/>
                      </a:lnTo>
                      <a:lnTo>
                        <a:pt x="1657" y="1289"/>
                      </a:lnTo>
                      <a:lnTo>
                        <a:pt x="1541" y="1168"/>
                      </a:lnTo>
                      <a:lnTo>
                        <a:pt x="1541" y="1168"/>
                      </a:lnTo>
                      <a:lnTo>
                        <a:pt x="1377" y="998"/>
                      </a:lnTo>
                      <a:lnTo>
                        <a:pt x="1293" y="913"/>
                      </a:lnTo>
                      <a:lnTo>
                        <a:pt x="1205" y="826"/>
                      </a:lnTo>
                      <a:lnTo>
                        <a:pt x="1200" y="820"/>
                      </a:lnTo>
                      <a:lnTo>
                        <a:pt x="1200" y="820"/>
                      </a:lnTo>
                      <a:lnTo>
                        <a:pt x="1053" y="668"/>
                      </a:lnTo>
                      <a:lnTo>
                        <a:pt x="918" y="528"/>
                      </a:lnTo>
                      <a:lnTo>
                        <a:pt x="918" y="528"/>
                      </a:lnTo>
                      <a:lnTo>
                        <a:pt x="738" y="340"/>
                      </a:lnTo>
                      <a:lnTo>
                        <a:pt x="541" y="138"/>
                      </a:lnTo>
                      <a:lnTo>
                        <a:pt x="508" y="105"/>
                      </a:lnTo>
                      <a:lnTo>
                        <a:pt x="508" y="105"/>
                      </a:lnTo>
                      <a:lnTo>
                        <a:pt x="504" y="100"/>
                      </a:lnTo>
                      <a:lnTo>
                        <a:pt x="503" y="98"/>
                      </a:lnTo>
                      <a:lnTo>
                        <a:pt x="503" y="98"/>
                      </a:lnTo>
                      <a:lnTo>
                        <a:pt x="481" y="79"/>
                      </a:lnTo>
                      <a:lnTo>
                        <a:pt x="481" y="79"/>
                      </a:lnTo>
                      <a:lnTo>
                        <a:pt x="0" y="0"/>
                      </a:lnTo>
                      <a:lnTo>
                        <a:pt x="131" y="466"/>
                      </a:lnTo>
                      <a:lnTo>
                        <a:pt x="131" y="466"/>
                      </a:lnTo>
                      <a:lnTo>
                        <a:pt x="134" y="469"/>
                      </a:lnTo>
                      <a:lnTo>
                        <a:pt x="134" y="469"/>
                      </a:lnTo>
                      <a:lnTo>
                        <a:pt x="135" y="469"/>
                      </a:lnTo>
                      <a:lnTo>
                        <a:pt x="135" y="469"/>
                      </a:lnTo>
                      <a:lnTo>
                        <a:pt x="166" y="501"/>
                      </a:lnTo>
                      <a:lnTo>
                        <a:pt x="193" y="529"/>
                      </a:lnTo>
                      <a:lnTo>
                        <a:pt x="193" y="529"/>
                      </a:lnTo>
                      <a:lnTo>
                        <a:pt x="399" y="742"/>
                      </a:lnTo>
                      <a:lnTo>
                        <a:pt x="827" y="1185"/>
                      </a:lnTo>
                      <a:lnTo>
                        <a:pt x="831" y="1191"/>
                      </a:lnTo>
                      <a:lnTo>
                        <a:pt x="831" y="1191"/>
                      </a:lnTo>
                      <a:lnTo>
                        <a:pt x="917" y="1275"/>
                      </a:lnTo>
                      <a:lnTo>
                        <a:pt x="1001" y="1361"/>
                      </a:lnTo>
                      <a:lnTo>
                        <a:pt x="1164" y="1530"/>
                      </a:lnTo>
                      <a:lnTo>
                        <a:pt x="1164" y="1530"/>
                      </a:lnTo>
                      <a:lnTo>
                        <a:pt x="1285" y="1654"/>
                      </a:lnTo>
                      <a:lnTo>
                        <a:pt x="1409" y="1782"/>
                      </a:lnTo>
                      <a:lnTo>
                        <a:pt x="1474" y="1846"/>
                      </a:lnTo>
                      <a:lnTo>
                        <a:pt x="1539" y="1910"/>
                      </a:lnTo>
                      <a:lnTo>
                        <a:pt x="1607" y="1974"/>
                      </a:lnTo>
                      <a:lnTo>
                        <a:pt x="1676" y="2039"/>
                      </a:lnTo>
                      <a:lnTo>
                        <a:pt x="1686" y="2028"/>
                      </a:lnTo>
                      <a:lnTo>
                        <a:pt x="1538" y="1611"/>
                      </a:lnTo>
                      <a:lnTo>
                        <a:pt x="2009" y="1638"/>
                      </a:lnTo>
                      <a:lnTo>
                        <a:pt x="2009" y="1638"/>
                      </a:lnTo>
                      <a:lnTo>
                        <a:pt x="2018" y="1644"/>
                      </a:lnTo>
                      <a:lnTo>
                        <a:pt x="2018" y="1644"/>
                      </a:lnTo>
                      <a:close/>
                    </a:path>
                  </a:pathLst>
                </a:custGeom>
                <a:gradFill>
                  <a:gsLst>
                    <a:gs pos="0">
                      <a:srgbClr val="488EFF"/>
                    </a:gs>
                    <a:gs pos="100000">
                      <a:srgbClr val="6167A3"/>
                    </a:gs>
                  </a:gsLst>
                  <a:lin ang="54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4"/>
                <p:cNvSpPr/>
                <p:nvPr/>
              </p:nvSpPr>
              <p:spPr>
                <a:xfrm>
                  <a:off x="2913063" y="941388"/>
                  <a:ext cx="3279775" cy="3332162"/>
                </a:xfrm>
                <a:custGeom>
                  <a:rect b="b" l="l" r="r" t="t"/>
                  <a:pathLst>
                    <a:path extrusionOk="0" h="2099" w="2066">
                      <a:moveTo>
                        <a:pt x="1711" y="2099"/>
                      </a:moveTo>
                      <a:lnTo>
                        <a:pt x="1694" y="2084"/>
                      </a:lnTo>
                      <a:lnTo>
                        <a:pt x="1694" y="2084"/>
                      </a:lnTo>
                      <a:lnTo>
                        <a:pt x="1624" y="2019"/>
                      </a:lnTo>
                      <a:lnTo>
                        <a:pt x="1555" y="1955"/>
                      </a:lnTo>
                      <a:lnTo>
                        <a:pt x="1490" y="1890"/>
                      </a:lnTo>
                      <a:lnTo>
                        <a:pt x="1425" y="1825"/>
                      </a:lnTo>
                      <a:lnTo>
                        <a:pt x="1301" y="1698"/>
                      </a:lnTo>
                      <a:lnTo>
                        <a:pt x="1179" y="1573"/>
                      </a:lnTo>
                      <a:lnTo>
                        <a:pt x="1179" y="1573"/>
                      </a:lnTo>
                      <a:lnTo>
                        <a:pt x="1017" y="1404"/>
                      </a:lnTo>
                      <a:lnTo>
                        <a:pt x="933" y="1319"/>
                      </a:lnTo>
                      <a:lnTo>
                        <a:pt x="848" y="1234"/>
                      </a:lnTo>
                      <a:lnTo>
                        <a:pt x="842" y="1229"/>
                      </a:lnTo>
                      <a:lnTo>
                        <a:pt x="415" y="785"/>
                      </a:lnTo>
                      <a:lnTo>
                        <a:pt x="415" y="785"/>
                      </a:lnTo>
                      <a:lnTo>
                        <a:pt x="208" y="573"/>
                      </a:lnTo>
                      <a:lnTo>
                        <a:pt x="151" y="513"/>
                      </a:lnTo>
                      <a:lnTo>
                        <a:pt x="134" y="497"/>
                      </a:lnTo>
                      <a:lnTo>
                        <a:pt x="140" y="492"/>
                      </a:lnTo>
                      <a:lnTo>
                        <a:pt x="0" y="0"/>
                      </a:lnTo>
                      <a:lnTo>
                        <a:pt x="523" y="85"/>
                      </a:lnTo>
                      <a:lnTo>
                        <a:pt x="528" y="90"/>
                      </a:lnTo>
                      <a:lnTo>
                        <a:pt x="528" y="90"/>
                      </a:lnTo>
                      <a:lnTo>
                        <a:pt x="550" y="110"/>
                      </a:lnTo>
                      <a:lnTo>
                        <a:pt x="557" y="117"/>
                      </a:lnTo>
                      <a:lnTo>
                        <a:pt x="589" y="151"/>
                      </a:lnTo>
                      <a:lnTo>
                        <a:pt x="589" y="151"/>
                      </a:lnTo>
                      <a:lnTo>
                        <a:pt x="786" y="352"/>
                      </a:lnTo>
                      <a:lnTo>
                        <a:pt x="967" y="540"/>
                      </a:lnTo>
                      <a:lnTo>
                        <a:pt x="968" y="541"/>
                      </a:lnTo>
                      <a:lnTo>
                        <a:pt x="968" y="541"/>
                      </a:lnTo>
                      <a:lnTo>
                        <a:pt x="1102" y="682"/>
                      </a:lnTo>
                      <a:lnTo>
                        <a:pt x="1249" y="833"/>
                      </a:lnTo>
                      <a:lnTo>
                        <a:pt x="1254" y="838"/>
                      </a:lnTo>
                      <a:lnTo>
                        <a:pt x="1254" y="838"/>
                      </a:lnTo>
                      <a:lnTo>
                        <a:pt x="1340" y="925"/>
                      </a:lnTo>
                      <a:lnTo>
                        <a:pt x="1426" y="1010"/>
                      </a:lnTo>
                      <a:lnTo>
                        <a:pt x="1589" y="1180"/>
                      </a:lnTo>
                      <a:lnTo>
                        <a:pt x="1589" y="1180"/>
                      </a:lnTo>
                      <a:lnTo>
                        <a:pt x="1705" y="1301"/>
                      </a:lnTo>
                      <a:lnTo>
                        <a:pt x="1822" y="1420"/>
                      </a:lnTo>
                      <a:lnTo>
                        <a:pt x="1880" y="1479"/>
                      </a:lnTo>
                      <a:lnTo>
                        <a:pt x="1941" y="1538"/>
                      </a:lnTo>
                      <a:lnTo>
                        <a:pt x="2002" y="1597"/>
                      </a:lnTo>
                      <a:lnTo>
                        <a:pt x="2066" y="1655"/>
                      </a:lnTo>
                      <a:lnTo>
                        <a:pt x="2040" y="1688"/>
                      </a:lnTo>
                      <a:lnTo>
                        <a:pt x="2040" y="1688"/>
                      </a:lnTo>
                      <a:lnTo>
                        <a:pt x="2038" y="1690"/>
                      </a:lnTo>
                      <a:lnTo>
                        <a:pt x="2038" y="1690"/>
                      </a:lnTo>
                      <a:lnTo>
                        <a:pt x="2034" y="1688"/>
                      </a:lnTo>
                      <a:lnTo>
                        <a:pt x="1603" y="1663"/>
                      </a:lnTo>
                      <a:lnTo>
                        <a:pt x="1744" y="2062"/>
                      </a:lnTo>
                      <a:lnTo>
                        <a:pt x="1711" y="2099"/>
                      </a:lnTo>
                      <a:close/>
                      <a:moveTo>
                        <a:pt x="198" y="497"/>
                      </a:moveTo>
                      <a:lnTo>
                        <a:pt x="241" y="541"/>
                      </a:lnTo>
                      <a:lnTo>
                        <a:pt x="241" y="541"/>
                      </a:lnTo>
                      <a:lnTo>
                        <a:pt x="447" y="754"/>
                      </a:lnTo>
                      <a:lnTo>
                        <a:pt x="875" y="1197"/>
                      </a:lnTo>
                      <a:lnTo>
                        <a:pt x="880" y="1203"/>
                      </a:lnTo>
                      <a:lnTo>
                        <a:pt x="880" y="1203"/>
                      </a:lnTo>
                      <a:lnTo>
                        <a:pt x="966" y="1287"/>
                      </a:lnTo>
                      <a:lnTo>
                        <a:pt x="1049" y="1373"/>
                      </a:lnTo>
                      <a:lnTo>
                        <a:pt x="1212" y="1542"/>
                      </a:lnTo>
                      <a:lnTo>
                        <a:pt x="1212" y="1542"/>
                      </a:lnTo>
                      <a:lnTo>
                        <a:pt x="1322" y="1657"/>
                      </a:lnTo>
                      <a:lnTo>
                        <a:pt x="1436" y="1773"/>
                      </a:lnTo>
                      <a:lnTo>
                        <a:pt x="1495" y="1831"/>
                      </a:lnTo>
                      <a:lnTo>
                        <a:pt x="1554" y="1890"/>
                      </a:lnTo>
                      <a:lnTo>
                        <a:pt x="1615" y="1948"/>
                      </a:lnTo>
                      <a:lnTo>
                        <a:pt x="1677" y="2008"/>
                      </a:lnTo>
                      <a:lnTo>
                        <a:pt x="1537" y="1614"/>
                      </a:lnTo>
                      <a:lnTo>
                        <a:pt x="1983" y="1640"/>
                      </a:lnTo>
                      <a:lnTo>
                        <a:pt x="1983" y="1640"/>
                      </a:lnTo>
                      <a:lnTo>
                        <a:pt x="1927" y="1587"/>
                      </a:lnTo>
                      <a:lnTo>
                        <a:pt x="1871" y="1534"/>
                      </a:lnTo>
                      <a:lnTo>
                        <a:pt x="1766" y="1427"/>
                      </a:lnTo>
                      <a:lnTo>
                        <a:pt x="1661" y="1320"/>
                      </a:lnTo>
                      <a:lnTo>
                        <a:pt x="1556" y="1211"/>
                      </a:lnTo>
                      <a:lnTo>
                        <a:pt x="1556" y="1211"/>
                      </a:lnTo>
                      <a:lnTo>
                        <a:pt x="1393" y="1042"/>
                      </a:lnTo>
                      <a:lnTo>
                        <a:pt x="1309" y="956"/>
                      </a:lnTo>
                      <a:lnTo>
                        <a:pt x="1221" y="870"/>
                      </a:lnTo>
                      <a:lnTo>
                        <a:pt x="1217" y="864"/>
                      </a:lnTo>
                      <a:lnTo>
                        <a:pt x="1217" y="864"/>
                      </a:lnTo>
                      <a:lnTo>
                        <a:pt x="935" y="573"/>
                      </a:lnTo>
                      <a:lnTo>
                        <a:pt x="934" y="571"/>
                      </a:lnTo>
                      <a:lnTo>
                        <a:pt x="934" y="571"/>
                      </a:lnTo>
                      <a:lnTo>
                        <a:pt x="753" y="384"/>
                      </a:lnTo>
                      <a:lnTo>
                        <a:pt x="557" y="182"/>
                      </a:lnTo>
                      <a:lnTo>
                        <a:pt x="518" y="142"/>
                      </a:lnTo>
                      <a:lnTo>
                        <a:pt x="518" y="142"/>
                      </a:lnTo>
                      <a:lnTo>
                        <a:pt x="503" y="128"/>
                      </a:lnTo>
                      <a:lnTo>
                        <a:pt x="63" y="55"/>
                      </a:lnTo>
                      <a:lnTo>
                        <a:pt x="184" y="483"/>
                      </a:lnTo>
                      <a:lnTo>
                        <a:pt x="198" y="497"/>
                      </a:lnTo>
                      <a:lnTo>
                        <a:pt x="198" y="4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4"/>
                <p:cNvSpPr/>
                <p:nvPr/>
              </p:nvSpPr>
              <p:spPr>
                <a:xfrm>
                  <a:off x="5405438" y="3378200"/>
                  <a:ext cx="3259138" cy="1328737"/>
                </a:xfrm>
                <a:custGeom>
                  <a:rect b="b" l="l" r="r" t="t"/>
                  <a:pathLst>
                    <a:path extrusionOk="0" h="837" w="2053">
                      <a:moveTo>
                        <a:pt x="2050" y="321"/>
                      </a:moveTo>
                      <a:lnTo>
                        <a:pt x="1601" y="466"/>
                      </a:lnTo>
                      <a:lnTo>
                        <a:pt x="1640" y="2"/>
                      </a:lnTo>
                      <a:lnTo>
                        <a:pt x="1638" y="0"/>
                      </a:lnTo>
                      <a:lnTo>
                        <a:pt x="1638" y="0"/>
                      </a:lnTo>
                      <a:lnTo>
                        <a:pt x="1621" y="20"/>
                      </a:lnTo>
                      <a:lnTo>
                        <a:pt x="1606" y="41"/>
                      </a:lnTo>
                      <a:lnTo>
                        <a:pt x="1588" y="60"/>
                      </a:lnTo>
                      <a:lnTo>
                        <a:pt x="1571" y="78"/>
                      </a:lnTo>
                      <a:lnTo>
                        <a:pt x="1553" y="96"/>
                      </a:lnTo>
                      <a:lnTo>
                        <a:pt x="1534" y="113"/>
                      </a:lnTo>
                      <a:lnTo>
                        <a:pt x="1513" y="128"/>
                      </a:lnTo>
                      <a:lnTo>
                        <a:pt x="1494" y="144"/>
                      </a:lnTo>
                      <a:lnTo>
                        <a:pt x="1473" y="159"/>
                      </a:lnTo>
                      <a:lnTo>
                        <a:pt x="1451" y="173"/>
                      </a:lnTo>
                      <a:lnTo>
                        <a:pt x="1430" y="187"/>
                      </a:lnTo>
                      <a:lnTo>
                        <a:pt x="1408" y="200"/>
                      </a:lnTo>
                      <a:lnTo>
                        <a:pt x="1384" y="213"/>
                      </a:lnTo>
                      <a:lnTo>
                        <a:pt x="1360" y="225"/>
                      </a:lnTo>
                      <a:lnTo>
                        <a:pt x="1336" y="236"/>
                      </a:lnTo>
                      <a:lnTo>
                        <a:pt x="1310" y="247"/>
                      </a:lnTo>
                      <a:lnTo>
                        <a:pt x="1303" y="250"/>
                      </a:lnTo>
                      <a:lnTo>
                        <a:pt x="1303" y="250"/>
                      </a:lnTo>
                      <a:lnTo>
                        <a:pt x="1273" y="262"/>
                      </a:lnTo>
                      <a:lnTo>
                        <a:pt x="1242" y="274"/>
                      </a:lnTo>
                      <a:lnTo>
                        <a:pt x="1212" y="284"/>
                      </a:lnTo>
                      <a:lnTo>
                        <a:pt x="1180" y="293"/>
                      </a:lnTo>
                      <a:lnTo>
                        <a:pt x="1150" y="299"/>
                      </a:lnTo>
                      <a:lnTo>
                        <a:pt x="1118" y="305"/>
                      </a:lnTo>
                      <a:lnTo>
                        <a:pt x="1087" y="310"/>
                      </a:lnTo>
                      <a:lnTo>
                        <a:pt x="1055" y="313"/>
                      </a:lnTo>
                      <a:lnTo>
                        <a:pt x="1024" y="315"/>
                      </a:lnTo>
                      <a:lnTo>
                        <a:pt x="991" y="315"/>
                      </a:lnTo>
                      <a:lnTo>
                        <a:pt x="960" y="315"/>
                      </a:lnTo>
                      <a:lnTo>
                        <a:pt x="927" y="313"/>
                      </a:lnTo>
                      <a:lnTo>
                        <a:pt x="894" y="310"/>
                      </a:lnTo>
                      <a:lnTo>
                        <a:pt x="862" y="304"/>
                      </a:lnTo>
                      <a:lnTo>
                        <a:pt x="829" y="298"/>
                      </a:lnTo>
                      <a:lnTo>
                        <a:pt x="797" y="290"/>
                      </a:lnTo>
                      <a:lnTo>
                        <a:pt x="797" y="290"/>
                      </a:lnTo>
                      <a:lnTo>
                        <a:pt x="745" y="275"/>
                      </a:lnTo>
                      <a:lnTo>
                        <a:pt x="696" y="258"/>
                      </a:lnTo>
                      <a:lnTo>
                        <a:pt x="673" y="248"/>
                      </a:lnTo>
                      <a:lnTo>
                        <a:pt x="649" y="239"/>
                      </a:lnTo>
                      <a:lnTo>
                        <a:pt x="627" y="229"/>
                      </a:lnTo>
                      <a:lnTo>
                        <a:pt x="605" y="217"/>
                      </a:lnTo>
                      <a:lnTo>
                        <a:pt x="605" y="217"/>
                      </a:lnTo>
                      <a:lnTo>
                        <a:pt x="573" y="198"/>
                      </a:lnTo>
                      <a:lnTo>
                        <a:pt x="538" y="176"/>
                      </a:lnTo>
                      <a:lnTo>
                        <a:pt x="523" y="167"/>
                      </a:lnTo>
                      <a:lnTo>
                        <a:pt x="523" y="167"/>
                      </a:lnTo>
                      <a:lnTo>
                        <a:pt x="480" y="137"/>
                      </a:lnTo>
                      <a:lnTo>
                        <a:pt x="480" y="137"/>
                      </a:lnTo>
                      <a:lnTo>
                        <a:pt x="471" y="131"/>
                      </a:lnTo>
                      <a:lnTo>
                        <a:pt x="0" y="104"/>
                      </a:lnTo>
                      <a:lnTo>
                        <a:pt x="148" y="521"/>
                      </a:lnTo>
                      <a:lnTo>
                        <a:pt x="159" y="548"/>
                      </a:lnTo>
                      <a:lnTo>
                        <a:pt x="159" y="548"/>
                      </a:lnTo>
                      <a:lnTo>
                        <a:pt x="204" y="581"/>
                      </a:lnTo>
                      <a:lnTo>
                        <a:pt x="224" y="594"/>
                      </a:lnTo>
                      <a:lnTo>
                        <a:pt x="224" y="594"/>
                      </a:lnTo>
                      <a:lnTo>
                        <a:pt x="256" y="616"/>
                      </a:lnTo>
                      <a:lnTo>
                        <a:pt x="290" y="637"/>
                      </a:lnTo>
                      <a:lnTo>
                        <a:pt x="323" y="657"/>
                      </a:lnTo>
                      <a:lnTo>
                        <a:pt x="353" y="674"/>
                      </a:lnTo>
                      <a:lnTo>
                        <a:pt x="358" y="677"/>
                      </a:lnTo>
                      <a:lnTo>
                        <a:pt x="358" y="677"/>
                      </a:lnTo>
                      <a:lnTo>
                        <a:pt x="395" y="696"/>
                      </a:lnTo>
                      <a:lnTo>
                        <a:pt x="432" y="714"/>
                      </a:lnTo>
                      <a:lnTo>
                        <a:pt x="469" y="729"/>
                      </a:lnTo>
                      <a:lnTo>
                        <a:pt x="506" y="744"/>
                      </a:lnTo>
                      <a:lnTo>
                        <a:pt x="542" y="756"/>
                      </a:lnTo>
                      <a:lnTo>
                        <a:pt x="577" y="769"/>
                      </a:lnTo>
                      <a:lnTo>
                        <a:pt x="648" y="791"/>
                      </a:lnTo>
                      <a:lnTo>
                        <a:pt x="654" y="794"/>
                      </a:lnTo>
                      <a:lnTo>
                        <a:pt x="660" y="796"/>
                      </a:lnTo>
                      <a:lnTo>
                        <a:pt x="660" y="796"/>
                      </a:lnTo>
                      <a:lnTo>
                        <a:pt x="702" y="805"/>
                      </a:lnTo>
                      <a:lnTo>
                        <a:pt x="744" y="814"/>
                      </a:lnTo>
                      <a:lnTo>
                        <a:pt x="785" y="821"/>
                      </a:lnTo>
                      <a:lnTo>
                        <a:pt x="827" y="827"/>
                      </a:lnTo>
                      <a:lnTo>
                        <a:pt x="869" y="832"/>
                      </a:lnTo>
                      <a:lnTo>
                        <a:pt x="910" y="835"/>
                      </a:lnTo>
                      <a:lnTo>
                        <a:pt x="952" y="837"/>
                      </a:lnTo>
                      <a:lnTo>
                        <a:pt x="993" y="837"/>
                      </a:lnTo>
                      <a:lnTo>
                        <a:pt x="993" y="837"/>
                      </a:lnTo>
                      <a:lnTo>
                        <a:pt x="1026" y="837"/>
                      </a:lnTo>
                      <a:lnTo>
                        <a:pt x="1060" y="836"/>
                      </a:lnTo>
                      <a:lnTo>
                        <a:pt x="1093" y="834"/>
                      </a:lnTo>
                      <a:lnTo>
                        <a:pt x="1125" y="831"/>
                      </a:lnTo>
                      <a:lnTo>
                        <a:pt x="1158" y="827"/>
                      </a:lnTo>
                      <a:lnTo>
                        <a:pt x="1190" y="823"/>
                      </a:lnTo>
                      <a:lnTo>
                        <a:pt x="1223" y="817"/>
                      </a:lnTo>
                      <a:lnTo>
                        <a:pt x="1256" y="810"/>
                      </a:lnTo>
                      <a:lnTo>
                        <a:pt x="1288" y="804"/>
                      </a:lnTo>
                      <a:lnTo>
                        <a:pt x="1321" y="796"/>
                      </a:lnTo>
                      <a:lnTo>
                        <a:pt x="1352" y="787"/>
                      </a:lnTo>
                      <a:lnTo>
                        <a:pt x="1384" y="777"/>
                      </a:lnTo>
                      <a:lnTo>
                        <a:pt x="1417" y="767"/>
                      </a:lnTo>
                      <a:lnTo>
                        <a:pt x="1448" y="755"/>
                      </a:lnTo>
                      <a:lnTo>
                        <a:pt x="1478" y="743"/>
                      </a:lnTo>
                      <a:lnTo>
                        <a:pt x="1510" y="729"/>
                      </a:lnTo>
                      <a:lnTo>
                        <a:pt x="1510" y="729"/>
                      </a:lnTo>
                      <a:lnTo>
                        <a:pt x="1550" y="713"/>
                      </a:lnTo>
                      <a:lnTo>
                        <a:pt x="1591" y="693"/>
                      </a:lnTo>
                      <a:lnTo>
                        <a:pt x="1630" y="673"/>
                      </a:lnTo>
                      <a:lnTo>
                        <a:pt x="1669" y="653"/>
                      </a:lnTo>
                      <a:lnTo>
                        <a:pt x="1706" y="630"/>
                      </a:lnTo>
                      <a:lnTo>
                        <a:pt x="1743" y="608"/>
                      </a:lnTo>
                      <a:lnTo>
                        <a:pt x="1778" y="583"/>
                      </a:lnTo>
                      <a:lnTo>
                        <a:pt x="1813" y="557"/>
                      </a:lnTo>
                      <a:lnTo>
                        <a:pt x="1846" y="531"/>
                      </a:lnTo>
                      <a:lnTo>
                        <a:pt x="1879" y="504"/>
                      </a:lnTo>
                      <a:lnTo>
                        <a:pt x="1911" y="475"/>
                      </a:lnTo>
                      <a:lnTo>
                        <a:pt x="1941" y="446"/>
                      </a:lnTo>
                      <a:lnTo>
                        <a:pt x="1970" y="414"/>
                      </a:lnTo>
                      <a:lnTo>
                        <a:pt x="1999" y="383"/>
                      </a:lnTo>
                      <a:lnTo>
                        <a:pt x="2026" y="350"/>
                      </a:lnTo>
                      <a:lnTo>
                        <a:pt x="2053" y="316"/>
                      </a:lnTo>
                      <a:lnTo>
                        <a:pt x="2053" y="316"/>
                      </a:lnTo>
                      <a:lnTo>
                        <a:pt x="2050" y="321"/>
                      </a:lnTo>
                      <a:lnTo>
                        <a:pt x="2050" y="321"/>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4"/>
                <p:cNvSpPr/>
                <p:nvPr/>
              </p:nvSpPr>
              <p:spPr>
                <a:xfrm>
                  <a:off x="5353050" y="3328988"/>
                  <a:ext cx="3340100" cy="1414462"/>
                </a:xfrm>
                <a:custGeom>
                  <a:rect b="b" l="l" r="r" t="t"/>
                  <a:pathLst>
                    <a:path extrusionOk="0" h="891" w="2104">
                      <a:moveTo>
                        <a:pt x="1026" y="891"/>
                      </a:moveTo>
                      <a:lnTo>
                        <a:pt x="1026" y="891"/>
                      </a:lnTo>
                      <a:lnTo>
                        <a:pt x="1026" y="891"/>
                      </a:lnTo>
                      <a:lnTo>
                        <a:pt x="984" y="891"/>
                      </a:lnTo>
                      <a:lnTo>
                        <a:pt x="941" y="889"/>
                      </a:lnTo>
                      <a:lnTo>
                        <a:pt x="899" y="885"/>
                      </a:lnTo>
                      <a:lnTo>
                        <a:pt x="857" y="881"/>
                      </a:lnTo>
                      <a:lnTo>
                        <a:pt x="815" y="874"/>
                      </a:lnTo>
                      <a:lnTo>
                        <a:pt x="772" y="867"/>
                      </a:lnTo>
                      <a:lnTo>
                        <a:pt x="731" y="858"/>
                      </a:lnTo>
                      <a:lnTo>
                        <a:pt x="688" y="848"/>
                      </a:lnTo>
                      <a:lnTo>
                        <a:pt x="680" y="846"/>
                      </a:lnTo>
                      <a:lnTo>
                        <a:pt x="674" y="844"/>
                      </a:lnTo>
                      <a:lnTo>
                        <a:pt x="674" y="844"/>
                      </a:lnTo>
                      <a:lnTo>
                        <a:pt x="603" y="821"/>
                      </a:lnTo>
                      <a:lnTo>
                        <a:pt x="567" y="809"/>
                      </a:lnTo>
                      <a:lnTo>
                        <a:pt x="530" y="795"/>
                      </a:lnTo>
                      <a:lnTo>
                        <a:pt x="493" y="781"/>
                      </a:lnTo>
                      <a:lnTo>
                        <a:pt x="456" y="765"/>
                      </a:lnTo>
                      <a:lnTo>
                        <a:pt x="418" y="747"/>
                      </a:lnTo>
                      <a:lnTo>
                        <a:pt x="379" y="728"/>
                      </a:lnTo>
                      <a:lnTo>
                        <a:pt x="375" y="726"/>
                      </a:lnTo>
                      <a:lnTo>
                        <a:pt x="375" y="726"/>
                      </a:lnTo>
                      <a:lnTo>
                        <a:pt x="346" y="708"/>
                      </a:lnTo>
                      <a:lnTo>
                        <a:pt x="313" y="688"/>
                      </a:lnTo>
                      <a:lnTo>
                        <a:pt x="278" y="667"/>
                      </a:lnTo>
                      <a:lnTo>
                        <a:pt x="244" y="644"/>
                      </a:lnTo>
                      <a:lnTo>
                        <a:pt x="224" y="631"/>
                      </a:lnTo>
                      <a:lnTo>
                        <a:pt x="224" y="631"/>
                      </a:lnTo>
                      <a:lnTo>
                        <a:pt x="178" y="597"/>
                      </a:lnTo>
                      <a:lnTo>
                        <a:pt x="172" y="594"/>
                      </a:lnTo>
                      <a:lnTo>
                        <a:pt x="0" y="110"/>
                      </a:lnTo>
                      <a:lnTo>
                        <a:pt x="512" y="139"/>
                      </a:lnTo>
                      <a:lnTo>
                        <a:pt x="518" y="144"/>
                      </a:lnTo>
                      <a:lnTo>
                        <a:pt x="518" y="144"/>
                      </a:lnTo>
                      <a:lnTo>
                        <a:pt x="527" y="150"/>
                      </a:lnTo>
                      <a:lnTo>
                        <a:pt x="527" y="150"/>
                      </a:lnTo>
                      <a:lnTo>
                        <a:pt x="569" y="178"/>
                      </a:lnTo>
                      <a:lnTo>
                        <a:pt x="583" y="187"/>
                      </a:lnTo>
                      <a:lnTo>
                        <a:pt x="583" y="187"/>
                      </a:lnTo>
                      <a:lnTo>
                        <a:pt x="618" y="210"/>
                      </a:lnTo>
                      <a:lnTo>
                        <a:pt x="648" y="228"/>
                      </a:lnTo>
                      <a:lnTo>
                        <a:pt x="648" y="228"/>
                      </a:lnTo>
                      <a:lnTo>
                        <a:pt x="671" y="239"/>
                      </a:lnTo>
                      <a:lnTo>
                        <a:pt x="693" y="249"/>
                      </a:lnTo>
                      <a:lnTo>
                        <a:pt x="716" y="258"/>
                      </a:lnTo>
                      <a:lnTo>
                        <a:pt x="740" y="267"/>
                      </a:lnTo>
                      <a:lnTo>
                        <a:pt x="787" y="284"/>
                      </a:lnTo>
                      <a:lnTo>
                        <a:pt x="835" y="300"/>
                      </a:lnTo>
                      <a:lnTo>
                        <a:pt x="835" y="300"/>
                      </a:lnTo>
                      <a:lnTo>
                        <a:pt x="860" y="306"/>
                      </a:lnTo>
                      <a:lnTo>
                        <a:pt x="884" y="310"/>
                      </a:lnTo>
                      <a:lnTo>
                        <a:pt x="908" y="315"/>
                      </a:lnTo>
                      <a:lnTo>
                        <a:pt x="932" y="318"/>
                      </a:lnTo>
                      <a:lnTo>
                        <a:pt x="956" y="320"/>
                      </a:lnTo>
                      <a:lnTo>
                        <a:pt x="979" y="323"/>
                      </a:lnTo>
                      <a:lnTo>
                        <a:pt x="1003" y="324"/>
                      </a:lnTo>
                      <a:lnTo>
                        <a:pt x="1026" y="324"/>
                      </a:lnTo>
                      <a:lnTo>
                        <a:pt x="1026" y="324"/>
                      </a:lnTo>
                      <a:lnTo>
                        <a:pt x="1066" y="324"/>
                      </a:lnTo>
                      <a:lnTo>
                        <a:pt x="1104" y="320"/>
                      </a:lnTo>
                      <a:lnTo>
                        <a:pt x="1141" y="315"/>
                      </a:lnTo>
                      <a:lnTo>
                        <a:pt x="1180" y="308"/>
                      </a:lnTo>
                      <a:lnTo>
                        <a:pt x="1217" y="299"/>
                      </a:lnTo>
                      <a:lnTo>
                        <a:pt x="1254" y="288"/>
                      </a:lnTo>
                      <a:lnTo>
                        <a:pt x="1291" y="275"/>
                      </a:lnTo>
                      <a:lnTo>
                        <a:pt x="1327" y="261"/>
                      </a:lnTo>
                      <a:lnTo>
                        <a:pt x="1335" y="257"/>
                      </a:lnTo>
                      <a:lnTo>
                        <a:pt x="1335" y="257"/>
                      </a:lnTo>
                      <a:lnTo>
                        <a:pt x="1358" y="247"/>
                      </a:lnTo>
                      <a:lnTo>
                        <a:pt x="1383" y="236"/>
                      </a:lnTo>
                      <a:lnTo>
                        <a:pt x="1406" y="225"/>
                      </a:lnTo>
                      <a:lnTo>
                        <a:pt x="1429" y="212"/>
                      </a:lnTo>
                      <a:lnTo>
                        <a:pt x="1451" y="199"/>
                      </a:lnTo>
                      <a:lnTo>
                        <a:pt x="1472" y="186"/>
                      </a:lnTo>
                      <a:lnTo>
                        <a:pt x="1493" y="172"/>
                      </a:lnTo>
                      <a:lnTo>
                        <a:pt x="1513" y="157"/>
                      </a:lnTo>
                      <a:lnTo>
                        <a:pt x="1533" y="142"/>
                      </a:lnTo>
                      <a:lnTo>
                        <a:pt x="1552" y="127"/>
                      </a:lnTo>
                      <a:lnTo>
                        <a:pt x="1570" y="110"/>
                      </a:lnTo>
                      <a:lnTo>
                        <a:pt x="1588" y="93"/>
                      </a:lnTo>
                      <a:lnTo>
                        <a:pt x="1605" y="75"/>
                      </a:lnTo>
                      <a:lnTo>
                        <a:pt x="1622" y="57"/>
                      </a:lnTo>
                      <a:lnTo>
                        <a:pt x="1637" y="38"/>
                      </a:lnTo>
                      <a:lnTo>
                        <a:pt x="1653" y="18"/>
                      </a:lnTo>
                      <a:lnTo>
                        <a:pt x="1667" y="0"/>
                      </a:lnTo>
                      <a:lnTo>
                        <a:pt x="1697" y="23"/>
                      </a:lnTo>
                      <a:lnTo>
                        <a:pt x="1660" y="466"/>
                      </a:lnTo>
                      <a:lnTo>
                        <a:pt x="2076" y="330"/>
                      </a:lnTo>
                      <a:lnTo>
                        <a:pt x="2080" y="342"/>
                      </a:lnTo>
                      <a:lnTo>
                        <a:pt x="2104" y="361"/>
                      </a:lnTo>
                      <a:lnTo>
                        <a:pt x="2104" y="361"/>
                      </a:lnTo>
                      <a:lnTo>
                        <a:pt x="2077" y="396"/>
                      </a:lnTo>
                      <a:lnTo>
                        <a:pt x="2049" y="428"/>
                      </a:lnTo>
                      <a:lnTo>
                        <a:pt x="2020" y="461"/>
                      </a:lnTo>
                      <a:lnTo>
                        <a:pt x="1990" y="493"/>
                      </a:lnTo>
                      <a:lnTo>
                        <a:pt x="1959" y="523"/>
                      </a:lnTo>
                      <a:lnTo>
                        <a:pt x="1927" y="551"/>
                      </a:lnTo>
                      <a:lnTo>
                        <a:pt x="1894" y="579"/>
                      </a:lnTo>
                      <a:lnTo>
                        <a:pt x="1859" y="606"/>
                      </a:lnTo>
                      <a:lnTo>
                        <a:pt x="1824" y="632"/>
                      </a:lnTo>
                      <a:lnTo>
                        <a:pt x="1788" y="657"/>
                      </a:lnTo>
                      <a:lnTo>
                        <a:pt x="1751" y="681"/>
                      </a:lnTo>
                      <a:lnTo>
                        <a:pt x="1713" y="703"/>
                      </a:lnTo>
                      <a:lnTo>
                        <a:pt x="1675" y="724"/>
                      </a:lnTo>
                      <a:lnTo>
                        <a:pt x="1634" y="745"/>
                      </a:lnTo>
                      <a:lnTo>
                        <a:pt x="1594" y="764"/>
                      </a:lnTo>
                      <a:lnTo>
                        <a:pt x="1552" y="782"/>
                      </a:lnTo>
                      <a:lnTo>
                        <a:pt x="1552" y="782"/>
                      </a:lnTo>
                      <a:lnTo>
                        <a:pt x="1520" y="794"/>
                      </a:lnTo>
                      <a:lnTo>
                        <a:pt x="1489" y="807"/>
                      </a:lnTo>
                      <a:lnTo>
                        <a:pt x="1456" y="819"/>
                      </a:lnTo>
                      <a:lnTo>
                        <a:pt x="1425" y="829"/>
                      </a:lnTo>
                      <a:lnTo>
                        <a:pt x="1392" y="839"/>
                      </a:lnTo>
                      <a:lnTo>
                        <a:pt x="1360" y="848"/>
                      </a:lnTo>
                      <a:lnTo>
                        <a:pt x="1327" y="856"/>
                      </a:lnTo>
                      <a:lnTo>
                        <a:pt x="1294" y="864"/>
                      </a:lnTo>
                      <a:lnTo>
                        <a:pt x="1261" y="870"/>
                      </a:lnTo>
                      <a:lnTo>
                        <a:pt x="1228" y="875"/>
                      </a:lnTo>
                      <a:lnTo>
                        <a:pt x="1194" y="881"/>
                      </a:lnTo>
                      <a:lnTo>
                        <a:pt x="1162" y="884"/>
                      </a:lnTo>
                      <a:lnTo>
                        <a:pt x="1128" y="888"/>
                      </a:lnTo>
                      <a:lnTo>
                        <a:pt x="1094" y="890"/>
                      </a:lnTo>
                      <a:lnTo>
                        <a:pt x="1060" y="891"/>
                      </a:lnTo>
                      <a:lnTo>
                        <a:pt x="1026" y="891"/>
                      </a:lnTo>
                      <a:lnTo>
                        <a:pt x="1026" y="891"/>
                      </a:lnTo>
                      <a:close/>
                      <a:moveTo>
                        <a:pt x="693" y="803"/>
                      </a:moveTo>
                      <a:lnTo>
                        <a:pt x="699" y="804"/>
                      </a:lnTo>
                      <a:lnTo>
                        <a:pt x="699" y="804"/>
                      </a:lnTo>
                      <a:lnTo>
                        <a:pt x="740" y="814"/>
                      </a:lnTo>
                      <a:lnTo>
                        <a:pt x="781" y="822"/>
                      </a:lnTo>
                      <a:lnTo>
                        <a:pt x="822" y="830"/>
                      </a:lnTo>
                      <a:lnTo>
                        <a:pt x="862" y="836"/>
                      </a:lnTo>
                      <a:lnTo>
                        <a:pt x="904" y="840"/>
                      </a:lnTo>
                      <a:lnTo>
                        <a:pt x="944" y="844"/>
                      </a:lnTo>
                      <a:lnTo>
                        <a:pt x="985" y="846"/>
                      </a:lnTo>
                      <a:lnTo>
                        <a:pt x="1026" y="846"/>
                      </a:lnTo>
                      <a:lnTo>
                        <a:pt x="1026" y="846"/>
                      </a:lnTo>
                      <a:lnTo>
                        <a:pt x="1026" y="846"/>
                      </a:lnTo>
                      <a:lnTo>
                        <a:pt x="1059" y="846"/>
                      </a:lnTo>
                      <a:lnTo>
                        <a:pt x="1092" y="845"/>
                      </a:lnTo>
                      <a:lnTo>
                        <a:pt x="1124" y="843"/>
                      </a:lnTo>
                      <a:lnTo>
                        <a:pt x="1157" y="839"/>
                      </a:lnTo>
                      <a:lnTo>
                        <a:pt x="1189" y="836"/>
                      </a:lnTo>
                      <a:lnTo>
                        <a:pt x="1221" y="831"/>
                      </a:lnTo>
                      <a:lnTo>
                        <a:pt x="1253" y="826"/>
                      </a:lnTo>
                      <a:lnTo>
                        <a:pt x="1285" y="819"/>
                      </a:lnTo>
                      <a:lnTo>
                        <a:pt x="1317" y="812"/>
                      </a:lnTo>
                      <a:lnTo>
                        <a:pt x="1348" y="804"/>
                      </a:lnTo>
                      <a:lnTo>
                        <a:pt x="1380" y="795"/>
                      </a:lnTo>
                      <a:lnTo>
                        <a:pt x="1411" y="786"/>
                      </a:lnTo>
                      <a:lnTo>
                        <a:pt x="1442" y="776"/>
                      </a:lnTo>
                      <a:lnTo>
                        <a:pt x="1473" y="765"/>
                      </a:lnTo>
                      <a:lnTo>
                        <a:pt x="1504" y="753"/>
                      </a:lnTo>
                      <a:lnTo>
                        <a:pt x="1534" y="740"/>
                      </a:lnTo>
                      <a:lnTo>
                        <a:pt x="1534" y="740"/>
                      </a:lnTo>
                      <a:lnTo>
                        <a:pt x="1534" y="740"/>
                      </a:lnTo>
                      <a:lnTo>
                        <a:pt x="1570" y="724"/>
                      </a:lnTo>
                      <a:lnTo>
                        <a:pt x="1605" y="709"/>
                      </a:lnTo>
                      <a:lnTo>
                        <a:pt x="1639" y="692"/>
                      </a:lnTo>
                      <a:lnTo>
                        <a:pt x="1672" y="674"/>
                      </a:lnTo>
                      <a:lnTo>
                        <a:pt x="1705" y="656"/>
                      </a:lnTo>
                      <a:lnTo>
                        <a:pt x="1738" y="637"/>
                      </a:lnTo>
                      <a:lnTo>
                        <a:pt x="1769" y="616"/>
                      </a:lnTo>
                      <a:lnTo>
                        <a:pt x="1800" y="595"/>
                      </a:lnTo>
                      <a:lnTo>
                        <a:pt x="1829" y="572"/>
                      </a:lnTo>
                      <a:lnTo>
                        <a:pt x="1858" y="550"/>
                      </a:lnTo>
                      <a:lnTo>
                        <a:pt x="1887" y="526"/>
                      </a:lnTo>
                      <a:lnTo>
                        <a:pt x="1914" y="502"/>
                      </a:lnTo>
                      <a:lnTo>
                        <a:pt x="1941" y="477"/>
                      </a:lnTo>
                      <a:lnTo>
                        <a:pt x="1967" y="451"/>
                      </a:lnTo>
                      <a:lnTo>
                        <a:pt x="1993" y="424"/>
                      </a:lnTo>
                      <a:lnTo>
                        <a:pt x="2018" y="397"/>
                      </a:lnTo>
                      <a:lnTo>
                        <a:pt x="1609" y="530"/>
                      </a:lnTo>
                      <a:lnTo>
                        <a:pt x="1645" y="96"/>
                      </a:lnTo>
                      <a:lnTo>
                        <a:pt x="1645" y="96"/>
                      </a:lnTo>
                      <a:lnTo>
                        <a:pt x="1615" y="129"/>
                      </a:lnTo>
                      <a:lnTo>
                        <a:pt x="1583" y="158"/>
                      </a:lnTo>
                      <a:lnTo>
                        <a:pt x="1549" y="186"/>
                      </a:lnTo>
                      <a:lnTo>
                        <a:pt x="1514" y="212"/>
                      </a:lnTo>
                      <a:lnTo>
                        <a:pt x="1475" y="237"/>
                      </a:lnTo>
                      <a:lnTo>
                        <a:pt x="1436" y="260"/>
                      </a:lnTo>
                      <a:lnTo>
                        <a:pt x="1394" y="280"/>
                      </a:lnTo>
                      <a:lnTo>
                        <a:pt x="1352" y="299"/>
                      </a:lnTo>
                      <a:lnTo>
                        <a:pt x="1345" y="301"/>
                      </a:lnTo>
                      <a:lnTo>
                        <a:pt x="1345" y="301"/>
                      </a:lnTo>
                      <a:lnTo>
                        <a:pt x="1307" y="317"/>
                      </a:lnTo>
                      <a:lnTo>
                        <a:pt x="1267" y="332"/>
                      </a:lnTo>
                      <a:lnTo>
                        <a:pt x="1228" y="343"/>
                      </a:lnTo>
                      <a:lnTo>
                        <a:pt x="1189" y="352"/>
                      </a:lnTo>
                      <a:lnTo>
                        <a:pt x="1149" y="360"/>
                      </a:lnTo>
                      <a:lnTo>
                        <a:pt x="1109" y="365"/>
                      </a:lnTo>
                      <a:lnTo>
                        <a:pt x="1068" y="368"/>
                      </a:lnTo>
                      <a:lnTo>
                        <a:pt x="1026" y="369"/>
                      </a:lnTo>
                      <a:lnTo>
                        <a:pt x="1026" y="369"/>
                      </a:lnTo>
                      <a:lnTo>
                        <a:pt x="1002" y="369"/>
                      </a:lnTo>
                      <a:lnTo>
                        <a:pt x="977" y="368"/>
                      </a:lnTo>
                      <a:lnTo>
                        <a:pt x="951" y="365"/>
                      </a:lnTo>
                      <a:lnTo>
                        <a:pt x="926" y="363"/>
                      </a:lnTo>
                      <a:lnTo>
                        <a:pt x="900" y="360"/>
                      </a:lnTo>
                      <a:lnTo>
                        <a:pt x="875" y="355"/>
                      </a:lnTo>
                      <a:lnTo>
                        <a:pt x="850" y="350"/>
                      </a:lnTo>
                      <a:lnTo>
                        <a:pt x="824" y="344"/>
                      </a:lnTo>
                      <a:lnTo>
                        <a:pt x="823" y="343"/>
                      </a:lnTo>
                      <a:lnTo>
                        <a:pt x="823" y="343"/>
                      </a:lnTo>
                      <a:lnTo>
                        <a:pt x="772" y="327"/>
                      </a:lnTo>
                      <a:lnTo>
                        <a:pt x="723" y="310"/>
                      </a:lnTo>
                      <a:lnTo>
                        <a:pt x="698" y="300"/>
                      </a:lnTo>
                      <a:lnTo>
                        <a:pt x="674" y="290"/>
                      </a:lnTo>
                      <a:lnTo>
                        <a:pt x="651" y="280"/>
                      </a:lnTo>
                      <a:lnTo>
                        <a:pt x="627" y="267"/>
                      </a:lnTo>
                      <a:lnTo>
                        <a:pt x="627" y="267"/>
                      </a:lnTo>
                      <a:lnTo>
                        <a:pt x="627" y="267"/>
                      </a:lnTo>
                      <a:lnTo>
                        <a:pt x="596" y="249"/>
                      </a:lnTo>
                      <a:lnTo>
                        <a:pt x="558" y="226"/>
                      </a:lnTo>
                      <a:lnTo>
                        <a:pt x="544" y="217"/>
                      </a:lnTo>
                      <a:lnTo>
                        <a:pt x="544" y="217"/>
                      </a:lnTo>
                      <a:lnTo>
                        <a:pt x="501" y="186"/>
                      </a:lnTo>
                      <a:lnTo>
                        <a:pt x="501" y="186"/>
                      </a:lnTo>
                      <a:lnTo>
                        <a:pt x="497" y="184"/>
                      </a:lnTo>
                      <a:lnTo>
                        <a:pt x="66" y="159"/>
                      </a:lnTo>
                      <a:lnTo>
                        <a:pt x="210" y="566"/>
                      </a:lnTo>
                      <a:lnTo>
                        <a:pt x="210" y="566"/>
                      </a:lnTo>
                      <a:lnTo>
                        <a:pt x="250" y="594"/>
                      </a:lnTo>
                      <a:lnTo>
                        <a:pt x="269" y="607"/>
                      </a:lnTo>
                      <a:lnTo>
                        <a:pt x="269" y="607"/>
                      </a:lnTo>
                      <a:lnTo>
                        <a:pt x="303" y="629"/>
                      </a:lnTo>
                      <a:lnTo>
                        <a:pt x="336" y="650"/>
                      </a:lnTo>
                      <a:lnTo>
                        <a:pt x="368" y="669"/>
                      </a:lnTo>
                      <a:lnTo>
                        <a:pt x="397" y="686"/>
                      </a:lnTo>
                      <a:lnTo>
                        <a:pt x="401" y="688"/>
                      </a:lnTo>
                      <a:lnTo>
                        <a:pt x="401" y="688"/>
                      </a:lnTo>
                      <a:lnTo>
                        <a:pt x="438" y="706"/>
                      </a:lnTo>
                      <a:lnTo>
                        <a:pt x="475" y="724"/>
                      </a:lnTo>
                      <a:lnTo>
                        <a:pt x="511" y="739"/>
                      </a:lnTo>
                      <a:lnTo>
                        <a:pt x="547" y="754"/>
                      </a:lnTo>
                      <a:lnTo>
                        <a:pt x="583" y="767"/>
                      </a:lnTo>
                      <a:lnTo>
                        <a:pt x="618" y="778"/>
                      </a:lnTo>
                      <a:lnTo>
                        <a:pt x="688" y="801"/>
                      </a:lnTo>
                      <a:lnTo>
                        <a:pt x="693" y="80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4"/>
                <p:cNvSpPr/>
                <p:nvPr/>
              </p:nvSpPr>
              <p:spPr>
                <a:xfrm>
                  <a:off x="7675563" y="785813"/>
                  <a:ext cx="1431925" cy="3332162"/>
                </a:xfrm>
                <a:custGeom>
                  <a:rect b="b" l="l" r="r" t="t"/>
                  <a:pathLst>
                    <a:path extrusionOk="0" h="2099" w="902">
                      <a:moveTo>
                        <a:pt x="901" y="1089"/>
                      </a:moveTo>
                      <a:lnTo>
                        <a:pt x="901" y="1089"/>
                      </a:lnTo>
                      <a:lnTo>
                        <a:pt x="901" y="1033"/>
                      </a:lnTo>
                      <a:lnTo>
                        <a:pt x="901" y="1027"/>
                      </a:lnTo>
                      <a:lnTo>
                        <a:pt x="900" y="1021"/>
                      </a:lnTo>
                      <a:lnTo>
                        <a:pt x="900" y="1021"/>
                      </a:lnTo>
                      <a:lnTo>
                        <a:pt x="899" y="990"/>
                      </a:lnTo>
                      <a:lnTo>
                        <a:pt x="896" y="959"/>
                      </a:lnTo>
                      <a:lnTo>
                        <a:pt x="892" y="930"/>
                      </a:lnTo>
                      <a:lnTo>
                        <a:pt x="887" y="900"/>
                      </a:lnTo>
                      <a:lnTo>
                        <a:pt x="882" y="871"/>
                      </a:lnTo>
                      <a:lnTo>
                        <a:pt x="877" y="843"/>
                      </a:lnTo>
                      <a:lnTo>
                        <a:pt x="863" y="789"/>
                      </a:lnTo>
                      <a:lnTo>
                        <a:pt x="848" y="739"/>
                      </a:lnTo>
                      <a:lnTo>
                        <a:pt x="833" y="692"/>
                      </a:lnTo>
                      <a:lnTo>
                        <a:pt x="817" y="649"/>
                      </a:lnTo>
                      <a:lnTo>
                        <a:pt x="802" y="611"/>
                      </a:lnTo>
                      <a:lnTo>
                        <a:pt x="800" y="606"/>
                      </a:lnTo>
                      <a:lnTo>
                        <a:pt x="800" y="606"/>
                      </a:lnTo>
                      <a:lnTo>
                        <a:pt x="780" y="561"/>
                      </a:lnTo>
                      <a:lnTo>
                        <a:pt x="758" y="516"/>
                      </a:lnTo>
                      <a:lnTo>
                        <a:pt x="735" y="473"/>
                      </a:lnTo>
                      <a:lnTo>
                        <a:pt x="710" y="431"/>
                      </a:lnTo>
                      <a:lnTo>
                        <a:pt x="684" y="389"/>
                      </a:lnTo>
                      <a:lnTo>
                        <a:pt x="656" y="349"/>
                      </a:lnTo>
                      <a:lnTo>
                        <a:pt x="626" y="309"/>
                      </a:lnTo>
                      <a:lnTo>
                        <a:pt x="594" y="270"/>
                      </a:lnTo>
                      <a:lnTo>
                        <a:pt x="562" y="233"/>
                      </a:lnTo>
                      <a:lnTo>
                        <a:pt x="528" y="197"/>
                      </a:lnTo>
                      <a:lnTo>
                        <a:pt x="492" y="161"/>
                      </a:lnTo>
                      <a:lnTo>
                        <a:pt x="454" y="127"/>
                      </a:lnTo>
                      <a:lnTo>
                        <a:pt x="415" y="93"/>
                      </a:lnTo>
                      <a:lnTo>
                        <a:pt x="374" y="61"/>
                      </a:lnTo>
                      <a:lnTo>
                        <a:pt x="332" y="29"/>
                      </a:lnTo>
                      <a:lnTo>
                        <a:pt x="288" y="0"/>
                      </a:lnTo>
                      <a:lnTo>
                        <a:pt x="288" y="1"/>
                      </a:lnTo>
                      <a:lnTo>
                        <a:pt x="473" y="432"/>
                      </a:lnTo>
                      <a:lnTo>
                        <a:pt x="1" y="435"/>
                      </a:lnTo>
                      <a:lnTo>
                        <a:pt x="1" y="435"/>
                      </a:lnTo>
                      <a:lnTo>
                        <a:pt x="0" y="434"/>
                      </a:lnTo>
                      <a:lnTo>
                        <a:pt x="0" y="434"/>
                      </a:lnTo>
                      <a:lnTo>
                        <a:pt x="28" y="453"/>
                      </a:lnTo>
                      <a:lnTo>
                        <a:pt x="54" y="474"/>
                      </a:lnTo>
                      <a:lnTo>
                        <a:pt x="80" y="494"/>
                      </a:lnTo>
                      <a:lnTo>
                        <a:pt x="105" y="514"/>
                      </a:lnTo>
                      <a:lnTo>
                        <a:pt x="127" y="536"/>
                      </a:lnTo>
                      <a:lnTo>
                        <a:pt x="150" y="557"/>
                      </a:lnTo>
                      <a:lnTo>
                        <a:pt x="171" y="579"/>
                      </a:lnTo>
                      <a:lnTo>
                        <a:pt x="191" y="603"/>
                      </a:lnTo>
                      <a:lnTo>
                        <a:pt x="212" y="626"/>
                      </a:lnTo>
                      <a:lnTo>
                        <a:pt x="230" y="650"/>
                      </a:lnTo>
                      <a:lnTo>
                        <a:pt x="246" y="675"/>
                      </a:lnTo>
                      <a:lnTo>
                        <a:pt x="263" y="700"/>
                      </a:lnTo>
                      <a:lnTo>
                        <a:pt x="278" y="726"/>
                      </a:lnTo>
                      <a:lnTo>
                        <a:pt x="293" y="752"/>
                      </a:lnTo>
                      <a:lnTo>
                        <a:pt x="306" y="780"/>
                      </a:lnTo>
                      <a:lnTo>
                        <a:pt x="319" y="807"/>
                      </a:lnTo>
                      <a:lnTo>
                        <a:pt x="319" y="807"/>
                      </a:lnTo>
                      <a:lnTo>
                        <a:pt x="332" y="842"/>
                      </a:lnTo>
                      <a:lnTo>
                        <a:pt x="343" y="874"/>
                      </a:lnTo>
                      <a:lnTo>
                        <a:pt x="353" y="905"/>
                      </a:lnTo>
                      <a:lnTo>
                        <a:pt x="361" y="934"/>
                      </a:lnTo>
                      <a:lnTo>
                        <a:pt x="368" y="962"/>
                      </a:lnTo>
                      <a:lnTo>
                        <a:pt x="373" y="989"/>
                      </a:lnTo>
                      <a:lnTo>
                        <a:pt x="377" y="1015"/>
                      </a:lnTo>
                      <a:lnTo>
                        <a:pt x="379" y="1040"/>
                      </a:lnTo>
                      <a:lnTo>
                        <a:pt x="379" y="1040"/>
                      </a:lnTo>
                      <a:lnTo>
                        <a:pt x="379" y="1097"/>
                      </a:lnTo>
                      <a:lnTo>
                        <a:pt x="379" y="1097"/>
                      </a:lnTo>
                      <a:lnTo>
                        <a:pt x="380" y="1136"/>
                      </a:lnTo>
                      <a:lnTo>
                        <a:pt x="380" y="1172"/>
                      </a:lnTo>
                      <a:lnTo>
                        <a:pt x="379" y="1206"/>
                      </a:lnTo>
                      <a:lnTo>
                        <a:pt x="376" y="1238"/>
                      </a:lnTo>
                      <a:lnTo>
                        <a:pt x="376" y="1238"/>
                      </a:lnTo>
                      <a:lnTo>
                        <a:pt x="368" y="1284"/>
                      </a:lnTo>
                      <a:lnTo>
                        <a:pt x="359" y="1328"/>
                      </a:lnTo>
                      <a:lnTo>
                        <a:pt x="348" y="1370"/>
                      </a:lnTo>
                      <a:lnTo>
                        <a:pt x="334" y="1411"/>
                      </a:lnTo>
                      <a:lnTo>
                        <a:pt x="319" y="1451"/>
                      </a:lnTo>
                      <a:lnTo>
                        <a:pt x="301" y="1489"/>
                      </a:lnTo>
                      <a:lnTo>
                        <a:pt x="280" y="1527"/>
                      </a:lnTo>
                      <a:lnTo>
                        <a:pt x="258" y="1563"/>
                      </a:lnTo>
                      <a:lnTo>
                        <a:pt x="249" y="1578"/>
                      </a:lnTo>
                      <a:lnTo>
                        <a:pt x="249" y="1578"/>
                      </a:lnTo>
                      <a:lnTo>
                        <a:pt x="231" y="1604"/>
                      </a:lnTo>
                      <a:lnTo>
                        <a:pt x="212" y="1629"/>
                      </a:lnTo>
                      <a:lnTo>
                        <a:pt x="210" y="1635"/>
                      </a:lnTo>
                      <a:lnTo>
                        <a:pt x="171" y="2099"/>
                      </a:lnTo>
                      <a:lnTo>
                        <a:pt x="620" y="1954"/>
                      </a:lnTo>
                      <a:lnTo>
                        <a:pt x="620" y="1954"/>
                      </a:lnTo>
                      <a:lnTo>
                        <a:pt x="623" y="1949"/>
                      </a:lnTo>
                      <a:lnTo>
                        <a:pt x="623" y="1949"/>
                      </a:lnTo>
                      <a:lnTo>
                        <a:pt x="655" y="1908"/>
                      </a:lnTo>
                      <a:lnTo>
                        <a:pt x="668" y="1890"/>
                      </a:lnTo>
                      <a:lnTo>
                        <a:pt x="668" y="1890"/>
                      </a:lnTo>
                      <a:lnTo>
                        <a:pt x="690" y="1857"/>
                      </a:lnTo>
                      <a:lnTo>
                        <a:pt x="711" y="1823"/>
                      </a:lnTo>
                      <a:lnTo>
                        <a:pt x="731" y="1791"/>
                      </a:lnTo>
                      <a:lnTo>
                        <a:pt x="751" y="1757"/>
                      </a:lnTo>
                      <a:lnTo>
                        <a:pt x="767" y="1722"/>
                      </a:lnTo>
                      <a:lnTo>
                        <a:pt x="784" y="1687"/>
                      </a:lnTo>
                      <a:lnTo>
                        <a:pt x="800" y="1652"/>
                      </a:lnTo>
                      <a:lnTo>
                        <a:pt x="815" y="1616"/>
                      </a:lnTo>
                      <a:lnTo>
                        <a:pt x="828" y="1580"/>
                      </a:lnTo>
                      <a:lnTo>
                        <a:pt x="841" y="1543"/>
                      </a:lnTo>
                      <a:lnTo>
                        <a:pt x="852" y="1506"/>
                      </a:lnTo>
                      <a:lnTo>
                        <a:pt x="862" y="1468"/>
                      </a:lnTo>
                      <a:lnTo>
                        <a:pt x="871" y="1429"/>
                      </a:lnTo>
                      <a:lnTo>
                        <a:pt x="880" y="1390"/>
                      </a:lnTo>
                      <a:lnTo>
                        <a:pt x="887" y="1349"/>
                      </a:lnTo>
                      <a:lnTo>
                        <a:pt x="893" y="1309"/>
                      </a:lnTo>
                      <a:lnTo>
                        <a:pt x="893" y="1308"/>
                      </a:lnTo>
                      <a:lnTo>
                        <a:pt x="893" y="1308"/>
                      </a:lnTo>
                      <a:lnTo>
                        <a:pt x="897" y="1278"/>
                      </a:lnTo>
                      <a:lnTo>
                        <a:pt x="899" y="1249"/>
                      </a:lnTo>
                      <a:lnTo>
                        <a:pt x="901" y="1221"/>
                      </a:lnTo>
                      <a:lnTo>
                        <a:pt x="901" y="1193"/>
                      </a:lnTo>
                      <a:lnTo>
                        <a:pt x="902" y="1140"/>
                      </a:lnTo>
                      <a:lnTo>
                        <a:pt x="901" y="1089"/>
                      </a:lnTo>
                      <a:lnTo>
                        <a:pt x="901" y="1089"/>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4"/>
                <p:cNvSpPr/>
                <p:nvPr/>
              </p:nvSpPr>
              <p:spPr>
                <a:xfrm>
                  <a:off x="7656513" y="735013"/>
                  <a:ext cx="1487488" cy="3435350"/>
                </a:xfrm>
                <a:custGeom>
                  <a:rect b="b" l="l" r="r" t="t"/>
                  <a:pathLst>
                    <a:path extrusionOk="0" h="2164" w="937">
                      <a:moveTo>
                        <a:pt x="158" y="2164"/>
                      </a:moveTo>
                      <a:lnTo>
                        <a:pt x="201" y="1653"/>
                      </a:lnTo>
                      <a:lnTo>
                        <a:pt x="206" y="1647"/>
                      </a:lnTo>
                      <a:lnTo>
                        <a:pt x="206" y="1647"/>
                      </a:lnTo>
                      <a:lnTo>
                        <a:pt x="224" y="1622"/>
                      </a:lnTo>
                      <a:lnTo>
                        <a:pt x="242" y="1597"/>
                      </a:lnTo>
                      <a:lnTo>
                        <a:pt x="252" y="1583"/>
                      </a:lnTo>
                      <a:lnTo>
                        <a:pt x="252" y="1583"/>
                      </a:lnTo>
                      <a:lnTo>
                        <a:pt x="273" y="1548"/>
                      </a:lnTo>
                      <a:lnTo>
                        <a:pt x="292" y="1512"/>
                      </a:lnTo>
                      <a:lnTo>
                        <a:pt x="309" y="1474"/>
                      </a:lnTo>
                      <a:lnTo>
                        <a:pt x="325" y="1435"/>
                      </a:lnTo>
                      <a:lnTo>
                        <a:pt x="338" y="1395"/>
                      </a:lnTo>
                      <a:lnTo>
                        <a:pt x="349" y="1354"/>
                      </a:lnTo>
                      <a:lnTo>
                        <a:pt x="359" y="1312"/>
                      </a:lnTo>
                      <a:lnTo>
                        <a:pt x="365" y="1267"/>
                      </a:lnTo>
                      <a:lnTo>
                        <a:pt x="365" y="1267"/>
                      </a:lnTo>
                      <a:lnTo>
                        <a:pt x="369" y="1236"/>
                      </a:lnTo>
                      <a:lnTo>
                        <a:pt x="370" y="1204"/>
                      </a:lnTo>
                      <a:lnTo>
                        <a:pt x="370" y="1168"/>
                      </a:lnTo>
                      <a:lnTo>
                        <a:pt x="369" y="1130"/>
                      </a:lnTo>
                      <a:lnTo>
                        <a:pt x="369" y="1129"/>
                      </a:lnTo>
                      <a:lnTo>
                        <a:pt x="369" y="1129"/>
                      </a:lnTo>
                      <a:lnTo>
                        <a:pt x="369" y="1073"/>
                      </a:lnTo>
                      <a:lnTo>
                        <a:pt x="369" y="1073"/>
                      </a:lnTo>
                      <a:lnTo>
                        <a:pt x="367" y="1049"/>
                      </a:lnTo>
                      <a:lnTo>
                        <a:pt x="363" y="1025"/>
                      </a:lnTo>
                      <a:lnTo>
                        <a:pt x="358" y="999"/>
                      </a:lnTo>
                      <a:lnTo>
                        <a:pt x="351" y="972"/>
                      </a:lnTo>
                      <a:lnTo>
                        <a:pt x="343" y="942"/>
                      </a:lnTo>
                      <a:lnTo>
                        <a:pt x="334" y="913"/>
                      </a:lnTo>
                      <a:lnTo>
                        <a:pt x="323" y="882"/>
                      </a:lnTo>
                      <a:lnTo>
                        <a:pt x="309" y="848"/>
                      </a:lnTo>
                      <a:lnTo>
                        <a:pt x="309" y="848"/>
                      </a:lnTo>
                      <a:lnTo>
                        <a:pt x="298" y="821"/>
                      </a:lnTo>
                      <a:lnTo>
                        <a:pt x="284" y="794"/>
                      </a:lnTo>
                      <a:lnTo>
                        <a:pt x="271" y="769"/>
                      </a:lnTo>
                      <a:lnTo>
                        <a:pt x="255" y="743"/>
                      </a:lnTo>
                      <a:lnTo>
                        <a:pt x="239" y="718"/>
                      </a:lnTo>
                      <a:lnTo>
                        <a:pt x="222" y="695"/>
                      </a:lnTo>
                      <a:lnTo>
                        <a:pt x="206" y="671"/>
                      </a:lnTo>
                      <a:lnTo>
                        <a:pt x="186" y="649"/>
                      </a:lnTo>
                      <a:lnTo>
                        <a:pt x="166" y="626"/>
                      </a:lnTo>
                      <a:lnTo>
                        <a:pt x="146" y="605"/>
                      </a:lnTo>
                      <a:lnTo>
                        <a:pt x="123" y="583"/>
                      </a:lnTo>
                      <a:lnTo>
                        <a:pt x="101" y="563"/>
                      </a:lnTo>
                      <a:lnTo>
                        <a:pt x="77" y="543"/>
                      </a:lnTo>
                      <a:lnTo>
                        <a:pt x="53" y="524"/>
                      </a:lnTo>
                      <a:lnTo>
                        <a:pt x="27" y="505"/>
                      </a:lnTo>
                      <a:lnTo>
                        <a:pt x="0" y="485"/>
                      </a:lnTo>
                      <a:lnTo>
                        <a:pt x="13" y="465"/>
                      </a:lnTo>
                      <a:lnTo>
                        <a:pt x="13" y="445"/>
                      </a:lnTo>
                      <a:lnTo>
                        <a:pt x="451" y="441"/>
                      </a:lnTo>
                      <a:lnTo>
                        <a:pt x="274" y="31"/>
                      </a:lnTo>
                      <a:lnTo>
                        <a:pt x="294" y="0"/>
                      </a:lnTo>
                      <a:lnTo>
                        <a:pt x="313" y="13"/>
                      </a:lnTo>
                      <a:lnTo>
                        <a:pt x="313" y="13"/>
                      </a:lnTo>
                      <a:lnTo>
                        <a:pt x="358" y="43"/>
                      </a:lnTo>
                      <a:lnTo>
                        <a:pt x="400" y="75"/>
                      </a:lnTo>
                      <a:lnTo>
                        <a:pt x="441" y="108"/>
                      </a:lnTo>
                      <a:lnTo>
                        <a:pt x="481" y="142"/>
                      </a:lnTo>
                      <a:lnTo>
                        <a:pt x="520" y="177"/>
                      </a:lnTo>
                      <a:lnTo>
                        <a:pt x="556" y="213"/>
                      </a:lnTo>
                      <a:lnTo>
                        <a:pt x="590" y="250"/>
                      </a:lnTo>
                      <a:lnTo>
                        <a:pt x="624" y="288"/>
                      </a:lnTo>
                      <a:lnTo>
                        <a:pt x="656" y="327"/>
                      </a:lnTo>
                      <a:lnTo>
                        <a:pt x="686" y="367"/>
                      </a:lnTo>
                      <a:lnTo>
                        <a:pt x="714" y="409"/>
                      </a:lnTo>
                      <a:lnTo>
                        <a:pt x="741" y="450"/>
                      </a:lnTo>
                      <a:lnTo>
                        <a:pt x="767" y="494"/>
                      </a:lnTo>
                      <a:lnTo>
                        <a:pt x="791" y="538"/>
                      </a:lnTo>
                      <a:lnTo>
                        <a:pt x="813" y="583"/>
                      </a:lnTo>
                      <a:lnTo>
                        <a:pt x="833" y="629"/>
                      </a:lnTo>
                      <a:lnTo>
                        <a:pt x="835" y="634"/>
                      </a:lnTo>
                      <a:lnTo>
                        <a:pt x="835" y="634"/>
                      </a:lnTo>
                      <a:lnTo>
                        <a:pt x="850" y="673"/>
                      </a:lnTo>
                      <a:lnTo>
                        <a:pt x="866" y="717"/>
                      </a:lnTo>
                      <a:lnTo>
                        <a:pt x="882" y="765"/>
                      </a:lnTo>
                      <a:lnTo>
                        <a:pt x="896" y="816"/>
                      </a:lnTo>
                      <a:lnTo>
                        <a:pt x="910" y="870"/>
                      </a:lnTo>
                      <a:lnTo>
                        <a:pt x="916" y="900"/>
                      </a:lnTo>
                      <a:lnTo>
                        <a:pt x="921" y="929"/>
                      </a:lnTo>
                      <a:lnTo>
                        <a:pt x="926" y="958"/>
                      </a:lnTo>
                      <a:lnTo>
                        <a:pt x="930" y="989"/>
                      </a:lnTo>
                      <a:lnTo>
                        <a:pt x="932" y="1020"/>
                      </a:lnTo>
                      <a:lnTo>
                        <a:pt x="935" y="1052"/>
                      </a:lnTo>
                      <a:lnTo>
                        <a:pt x="936" y="1059"/>
                      </a:lnTo>
                      <a:lnTo>
                        <a:pt x="936" y="1065"/>
                      </a:lnTo>
                      <a:lnTo>
                        <a:pt x="936" y="1065"/>
                      </a:lnTo>
                      <a:lnTo>
                        <a:pt x="936" y="1120"/>
                      </a:lnTo>
                      <a:lnTo>
                        <a:pt x="936" y="1120"/>
                      </a:lnTo>
                      <a:lnTo>
                        <a:pt x="937" y="1172"/>
                      </a:lnTo>
                      <a:lnTo>
                        <a:pt x="936" y="1226"/>
                      </a:lnTo>
                      <a:lnTo>
                        <a:pt x="935" y="1254"/>
                      </a:lnTo>
                      <a:lnTo>
                        <a:pt x="934" y="1283"/>
                      </a:lnTo>
                      <a:lnTo>
                        <a:pt x="931" y="1313"/>
                      </a:lnTo>
                      <a:lnTo>
                        <a:pt x="928" y="1343"/>
                      </a:lnTo>
                      <a:lnTo>
                        <a:pt x="927" y="1344"/>
                      </a:lnTo>
                      <a:lnTo>
                        <a:pt x="927" y="1344"/>
                      </a:lnTo>
                      <a:lnTo>
                        <a:pt x="921" y="1386"/>
                      </a:lnTo>
                      <a:lnTo>
                        <a:pt x="913" y="1426"/>
                      </a:lnTo>
                      <a:lnTo>
                        <a:pt x="905" y="1466"/>
                      </a:lnTo>
                      <a:lnTo>
                        <a:pt x="896" y="1505"/>
                      </a:lnTo>
                      <a:lnTo>
                        <a:pt x="885" y="1545"/>
                      </a:lnTo>
                      <a:lnTo>
                        <a:pt x="874" y="1582"/>
                      </a:lnTo>
                      <a:lnTo>
                        <a:pt x="862" y="1620"/>
                      </a:lnTo>
                      <a:lnTo>
                        <a:pt x="848" y="1657"/>
                      </a:lnTo>
                      <a:lnTo>
                        <a:pt x="832" y="1693"/>
                      </a:lnTo>
                      <a:lnTo>
                        <a:pt x="817" y="1729"/>
                      </a:lnTo>
                      <a:lnTo>
                        <a:pt x="800" y="1764"/>
                      </a:lnTo>
                      <a:lnTo>
                        <a:pt x="782" y="1799"/>
                      </a:lnTo>
                      <a:lnTo>
                        <a:pt x="763" y="1834"/>
                      </a:lnTo>
                      <a:lnTo>
                        <a:pt x="742" y="1868"/>
                      </a:lnTo>
                      <a:lnTo>
                        <a:pt x="721" y="1901"/>
                      </a:lnTo>
                      <a:lnTo>
                        <a:pt x="698" y="1934"/>
                      </a:lnTo>
                      <a:lnTo>
                        <a:pt x="685" y="1953"/>
                      </a:lnTo>
                      <a:lnTo>
                        <a:pt x="685" y="1953"/>
                      </a:lnTo>
                      <a:lnTo>
                        <a:pt x="653" y="1995"/>
                      </a:lnTo>
                      <a:lnTo>
                        <a:pt x="652" y="1997"/>
                      </a:lnTo>
                      <a:lnTo>
                        <a:pt x="652" y="1997"/>
                      </a:lnTo>
                      <a:lnTo>
                        <a:pt x="650" y="1999"/>
                      </a:lnTo>
                      <a:lnTo>
                        <a:pt x="646" y="2005"/>
                      </a:lnTo>
                      <a:lnTo>
                        <a:pt x="158" y="2164"/>
                      </a:lnTo>
                      <a:close/>
                      <a:moveTo>
                        <a:pt x="245" y="1670"/>
                      </a:moveTo>
                      <a:lnTo>
                        <a:pt x="209" y="2100"/>
                      </a:lnTo>
                      <a:lnTo>
                        <a:pt x="619" y="1966"/>
                      </a:lnTo>
                      <a:lnTo>
                        <a:pt x="619" y="1966"/>
                      </a:lnTo>
                      <a:lnTo>
                        <a:pt x="649" y="1927"/>
                      </a:lnTo>
                      <a:lnTo>
                        <a:pt x="662" y="1908"/>
                      </a:lnTo>
                      <a:lnTo>
                        <a:pt x="662" y="1908"/>
                      </a:lnTo>
                      <a:lnTo>
                        <a:pt x="684" y="1877"/>
                      </a:lnTo>
                      <a:lnTo>
                        <a:pt x="704" y="1844"/>
                      </a:lnTo>
                      <a:lnTo>
                        <a:pt x="724" y="1811"/>
                      </a:lnTo>
                      <a:lnTo>
                        <a:pt x="742" y="1778"/>
                      </a:lnTo>
                      <a:lnTo>
                        <a:pt x="760" y="1744"/>
                      </a:lnTo>
                      <a:lnTo>
                        <a:pt x="776" y="1710"/>
                      </a:lnTo>
                      <a:lnTo>
                        <a:pt x="792" y="1675"/>
                      </a:lnTo>
                      <a:lnTo>
                        <a:pt x="805" y="1640"/>
                      </a:lnTo>
                      <a:lnTo>
                        <a:pt x="819" y="1604"/>
                      </a:lnTo>
                      <a:lnTo>
                        <a:pt x="831" y="1568"/>
                      </a:lnTo>
                      <a:lnTo>
                        <a:pt x="842" y="1531"/>
                      </a:lnTo>
                      <a:lnTo>
                        <a:pt x="853" y="1494"/>
                      </a:lnTo>
                      <a:lnTo>
                        <a:pt x="862" y="1456"/>
                      </a:lnTo>
                      <a:lnTo>
                        <a:pt x="869" y="1417"/>
                      </a:lnTo>
                      <a:lnTo>
                        <a:pt x="876" y="1378"/>
                      </a:lnTo>
                      <a:lnTo>
                        <a:pt x="883" y="1339"/>
                      </a:lnTo>
                      <a:lnTo>
                        <a:pt x="883" y="1336"/>
                      </a:lnTo>
                      <a:lnTo>
                        <a:pt x="883" y="1336"/>
                      </a:lnTo>
                      <a:lnTo>
                        <a:pt x="886" y="1308"/>
                      </a:lnTo>
                      <a:lnTo>
                        <a:pt x="889" y="1280"/>
                      </a:lnTo>
                      <a:lnTo>
                        <a:pt x="891" y="1252"/>
                      </a:lnTo>
                      <a:lnTo>
                        <a:pt x="891" y="1224"/>
                      </a:lnTo>
                      <a:lnTo>
                        <a:pt x="892" y="1171"/>
                      </a:lnTo>
                      <a:lnTo>
                        <a:pt x="891" y="1121"/>
                      </a:lnTo>
                      <a:lnTo>
                        <a:pt x="891" y="1121"/>
                      </a:lnTo>
                      <a:lnTo>
                        <a:pt x="891" y="1065"/>
                      </a:lnTo>
                      <a:lnTo>
                        <a:pt x="891" y="1059"/>
                      </a:lnTo>
                      <a:lnTo>
                        <a:pt x="890" y="1054"/>
                      </a:lnTo>
                      <a:lnTo>
                        <a:pt x="890" y="1054"/>
                      </a:lnTo>
                      <a:lnTo>
                        <a:pt x="889" y="1023"/>
                      </a:lnTo>
                      <a:lnTo>
                        <a:pt x="885" y="993"/>
                      </a:lnTo>
                      <a:lnTo>
                        <a:pt x="882" y="964"/>
                      </a:lnTo>
                      <a:lnTo>
                        <a:pt x="877" y="936"/>
                      </a:lnTo>
                      <a:lnTo>
                        <a:pt x="872" y="907"/>
                      </a:lnTo>
                      <a:lnTo>
                        <a:pt x="866" y="879"/>
                      </a:lnTo>
                      <a:lnTo>
                        <a:pt x="853" y="826"/>
                      </a:lnTo>
                      <a:lnTo>
                        <a:pt x="838" y="777"/>
                      </a:lnTo>
                      <a:lnTo>
                        <a:pt x="823" y="731"/>
                      </a:lnTo>
                      <a:lnTo>
                        <a:pt x="808" y="689"/>
                      </a:lnTo>
                      <a:lnTo>
                        <a:pt x="793" y="651"/>
                      </a:lnTo>
                      <a:lnTo>
                        <a:pt x="792" y="647"/>
                      </a:lnTo>
                      <a:lnTo>
                        <a:pt x="792" y="647"/>
                      </a:lnTo>
                      <a:lnTo>
                        <a:pt x="774" y="606"/>
                      </a:lnTo>
                      <a:lnTo>
                        <a:pt x="755" y="566"/>
                      </a:lnTo>
                      <a:lnTo>
                        <a:pt x="734" y="527"/>
                      </a:lnTo>
                      <a:lnTo>
                        <a:pt x="712" y="489"/>
                      </a:lnTo>
                      <a:lnTo>
                        <a:pt x="689" y="452"/>
                      </a:lnTo>
                      <a:lnTo>
                        <a:pt x="665" y="416"/>
                      </a:lnTo>
                      <a:lnTo>
                        <a:pt x="639" y="380"/>
                      </a:lnTo>
                      <a:lnTo>
                        <a:pt x="612" y="345"/>
                      </a:lnTo>
                      <a:lnTo>
                        <a:pt x="584" y="310"/>
                      </a:lnTo>
                      <a:lnTo>
                        <a:pt x="554" y="277"/>
                      </a:lnTo>
                      <a:lnTo>
                        <a:pt x="523" y="244"/>
                      </a:lnTo>
                      <a:lnTo>
                        <a:pt x="491" y="212"/>
                      </a:lnTo>
                      <a:lnTo>
                        <a:pt x="458" y="181"/>
                      </a:lnTo>
                      <a:lnTo>
                        <a:pt x="423" y="151"/>
                      </a:lnTo>
                      <a:lnTo>
                        <a:pt x="388" y="122"/>
                      </a:lnTo>
                      <a:lnTo>
                        <a:pt x="351" y="94"/>
                      </a:lnTo>
                      <a:lnTo>
                        <a:pt x="520" y="487"/>
                      </a:lnTo>
                      <a:lnTo>
                        <a:pt x="82" y="490"/>
                      </a:lnTo>
                      <a:lnTo>
                        <a:pt x="82" y="490"/>
                      </a:lnTo>
                      <a:lnTo>
                        <a:pt x="105" y="508"/>
                      </a:lnTo>
                      <a:lnTo>
                        <a:pt x="127" y="526"/>
                      </a:lnTo>
                      <a:lnTo>
                        <a:pt x="148" y="545"/>
                      </a:lnTo>
                      <a:lnTo>
                        <a:pt x="168" y="564"/>
                      </a:lnTo>
                      <a:lnTo>
                        <a:pt x="188" y="583"/>
                      </a:lnTo>
                      <a:lnTo>
                        <a:pt x="207" y="604"/>
                      </a:lnTo>
                      <a:lnTo>
                        <a:pt x="225" y="624"/>
                      </a:lnTo>
                      <a:lnTo>
                        <a:pt x="242" y="645"/>
                      </a:lnTo>
                      <a:lnTo>
                        <a:pt x="258" y="667"/>
                      </a:lnTo>
                      <a:lnTo>
                        <a:pt x="273" y="689"/>
                      </a:lnTo>
                      <a:lnTo>
                        <a:pt x="289" y="711"/>
                      </a:lnTo>
                      <a:lnTo>
                        <a:pt x="302" y="734"/>
                      </a:lnTo>
                      <a:lnTo>
                        <a:pt x="316" y="757"/>
                      </a:lnTo>
                      <a:lnTo>
                        <a:pt x="328" y="781"/>
                      </a:lnTo>
                      <a:lnTo>
                        <a:pt x="340" y="805"/>
                      </a:lnTo>
                      <a:lnTo>
                        <a:pt x="351" y="830"/>
                      </a:lnTo>
                      <a:lnTo>
                        <a:pt x="351" y="831"/>
                      </a:lnTo>
                      <a:lnTo>
                        <a:pt x="351" y="831"/>
                      </a:lnTo>
                      <a:lnTo>
                        <a:pt x="365" y="866"/>
                      </a:lnTo>
                      <a:lnTo>
                        <a:pt x="377" y="900"/>
                      </a:lnTo>
                      <a:lnTo>
                        <a:pt x="387" y="931"/>
                      </a:lnTo>
                      <a:lnTo>
                        <a:pt x="396" y="962"/>
                      </a:lnTo>
                      <a:lnTo>
                        <a:pt x="403" y="991"/>
                      </a:lnTo>
                      <a:lnTo>
                        <a:pt x="407" y="1018"/>
                      </a:lnTo>
                      <a:lnTo>
                        <a:pt x="412" y="1045"/>
                      </a:lnTo>
                      <a:lnTo>
                        <a:pt x="414" y="1071"/>
                      </a:lnTo>
                      <a:lnTo>
                        <a:pt x="414" y="1072"/>
                      </a:lnTo>
                      <a:lnTo>
                        <a:pt x="414" y="1072"/>
                      </a:lnTo>
                      <a:lnTo>
                        <a:pt x="414" y="1128"/>
                      </a:lnTo>
                      <a:lnTo>
                        <a:pt x="414" y="1129"/>
                      </a:lnTo>
                      <a:lnTo>
                        <a:pt x="414" y="1129"/>
                      </a:lnTo>
                      <a:lnTo>
                        <a:pt x="415" y="1168"/>
                      </a:lnTo>
                      <a:lnTo>
                        <a:pt x="415" y="1205"/>
                      </a:lnTo>
                      <a:lnTo>
                        <a:pt x="413" y="1241"/>
                      </a:lnTo>
                      <a:lnTo>
                        <a:pt x="410" y="1273"/>
                      </a:lnTo>
                      <a:lnTo>
                        <a:pt x="410" y="1273"/>
                      </a:lnTo>
                      <a:lnTo>
                        <a:pt x="403" y="1319"/>
                      </a:lnTo>
                      <a:lnTo>
                        <a:pt x="392" y="1364"/>
                      </a:lnTo>
                      <a:lnTo>
                        <a:pt x="381" y="1408"/>
                      </a:lnTo>
                      <a:lnTo>
                        <a:pt x="367" y="1451"/>
                      </a:lnTo>
                      <a:lnTo>
                        <a:pt x="351" y="1492"/>
                      </a:lnTo>
                      <a:lnTo>
                        <a:pt x="333" y="1532"/>
                      </a:lnTo>
                      <a:lnTo>
                        <a:pt x="311" y="1570"/>
                      </a:lnTo>
                      <a:lnTo>
                        <a:pt x="289" y="1608"/>
                      </a:lnTo>
                      <a:lnTo>
                        <a:pt x="279" y="1622"/>
                      </a:lnTo>
                      <a:lnTo>
                        <a:pt x="279" y="1622"/>
                      </a:lnTo>
                      <a:lnTo>
                        <a:pt x="262" y="1647"/>
                      </a:lnTo>
                      <a:lnTo>
                        <a:pt x="245" y="1670"/>
                      </a:lnTo>
                      <a:lnTo>
                        <a:pt x="245" y="167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4"/>
                <p:cNvSpPr/>
                <p:nvPr/>
              </p:nvSpPr>
              <p:spPr>
                <a:xfrm>
                  <a:off x="5383213" y="441325"/>
                  <a:ext cx="3043238" cy="1289050"/>
                </a:xfrm>
                <a:custGeom>
                  <a:rect b="b" l="l" r="r" t="t"/>
                  <a:pathLst>
                    <a:path extrusionOk="0" h="812" w="1917">
                      <a:moveTo>
                        <a:pt x="1732" y="218"/>
                      </a:moveTo>
                      <a:lnTo>
                        <a:pt x="1730" y="215"/>
                      </a:lnTo>
                      <a:lnTo>
                        <a:pt x="1730" y="215"/>
                      </a:lnTo>
                      <a:lnTo>
                        <a:pt x="1683" y="185"/>
                      </a:lnTo>
                      <a:lnTo>
                        <a:pt x="1662" y="173"/>
                      </a:lnTo>
                      <a:lnTo>
                        <a:pt x="1662" y="173"/>
                      </a:lnTo>
                      <a:lnTo>
                        <a:pt x="1618" y="149"/>
                      </a:lnTo>
                      <a:lnTo>
                        <a:pt x="1575" y="128"/>
                      </a:lnTo>
                      <a:lnTo>
                        <a:pt x="1531" y="108"/>
                      </a:lnTo>
                      <a:lnTo>
                        <a:pt x="1486" y="88"/>
                      </a:lnTo>
                      <a:lnTo>
                        <a:pt x="1440" y="72"/>
                      </a:lnTo>
                      <a:lnTo>
                        <a:pt x="1395" y="57"/>
                      </a:lnTo>
                      <a:lnTo>
                        <a:pt x="1348" y="43"/>
                      </a:lnTo>
                      <a:lnTo>
                        <a:pt x="1301" y="32"/>
                      </a:lnTo>
                      <a:lnTo>
                        <a:pt x="1255" y="22"/>
                      </a:lnTo>
                      <a:lnTo>
                        <a:pt x="1208" y="14"/>
                      </a:lnTo>
                      <a:lnTo>
                        <a:pt x="1161" y="7"/>
                      </a:lnTo>
                      <a:lnTo>
                        <a:pt x="1113" y="3"/>
                      </a:lnTo>
                      <a:lnTo>
                        <a:pt x="1066" y="1"/>
                      </a:lnTo>
                      <a:lnTo>
                        <a:pt x="1019" y="0"/>
                      </a:lnTo>
                      <a:lnTo>
                        <a:pt x="971" y="0"/>
                      </a:lnTo>
                      <a:lnTo>
                        <a:pt x="924" y="2"/>
                      </a:lnTo>
                      <a:lnTo>
                        <a:pt x="877" y="6"/>
                      </a:lnTo>
                      <a:lnTo>
                        <a:pt x="830" y="12"/>
                      </a:lnTo>
                      <a:lnTo>
                        <a:pt x="782" y="20"/>
                      </a:lnTo>
                      <a:lnTo>
                        <a:pt x="735" y="29"/>
                      </a:lnTo>
                      <a:lnTo>
                        <a:pt x="689" y="40"/>
                      </a:lnTo>
                      <a:lnTo>
                        <a:pt x="642" y="52"/>
                      </a:lnTo>
                      <a:lnTo>
                        <a:pt x="597" y="67"/>
                      </a:lnTo>
                      <a:lnTo>
                        <a:pt x="551" y="83"/>
                      </a:lnTo>
                      <a:lnTo>
                        <a:pt x="506" y="101"/>
                      </a:lnTo>
                      <a:lnTo>
                        <a:pt x="461" y="120"/>
                      </a:lnTo>
                      <a:lnTo>
                        <a:pt x="417" y="141"/>
                      </a:lnTo>
                      <a:lnTo>
                        <a:pt x="373" y="164"/>
                      </a:lnTo>
                      <a:lnTo>
                        <a:pt x="329" y="189"/>
                      </a:lnTo>
                      <a:lnTo>
                        <a:pt x="287" y="216"/>
                      </a:lnTo>
                      <a:lnTo>
                        <a:pt x="246" y="243"/>
                      </a:lnTo>
                      <a:lnTo>
                        <a:pt x="204" y="273"/>
                      </a:lnTo>
                      <a:lnTo>
                        <a:pt x="198" y="276"/>
                      </a:lnTo>
                      <a:lnTo>
                        <a:pt x="194" y="281"/>
                      </a:lnTo>
                      <a:lnTo>
                        <a:pt x="194" y="281"/>
                      </a:lnTo>
                      <a:lnTo>
                        <a:pt x="147" y="319"/>
                      </a:lnTo>
                      <a:lnTo>
                        <a:pt x="147" y="319"/>
                      </a:lnTo>
                      <a:lnTo>
                        <a:pt x="93" y="362"/>
                      </a:lnTo>
                      <a:lnTo>
                        <a:pt x="51" y="396"/>
                      </a:lnTo>
                      <a:lnTo>
                        <a:pt x="22" y="420"/>
                      </a:lnTo>
                      <a:lnTo>
                        <a:pt x="0" y="441"/>
                      </a:lnTo>
                      <a:lnTo>
                        <a:pt x="2" y="442"/>
                      </a:lnTo>
                      <a:lnTo>
                        <a:pt x="461" y="345"/>
                      </a:lnTo>
                      <a:lnTo>
                        <a:pt x="371" y="809"/>
                      </a:lnTo>
                      <a:lnTo>
                        <a:pt x="371" y="809"/>
                      </a:lnTo>
                      <a:lnTo>
                        <a:pt x="368" y="812"/>
                      </a:lnTo>
                      <a:lnTo>
                        <a:pt x="368" y="812"/>
                      </a:lnTo>
                      <a:lnTo>
                        <a:pt x="387" y="795"/>
                      </a:lnTo>
                      <a:lnTo>
                        <a:pt x="416" y="773"/>
                      </a:lnTo>
                      <a:lnTo>
                        <a:pt x="472" y="728"/>
                      </a:lnTo>
                      <a:lnTo>
                        <a:pt x="472" y="728"/>
                      </a:lnTo>
                      <a:lnTo>
                        <a:pt x="521" y="687"/>
                      </a:lnTo>
                      <a:lnTo>
                        <a:pt x="521" y="687"/>
                      </a:lnTo>
                      <a:lnTo>
                        <a:pt x="546" y="670"/>
                      </a:lnTo>
                      <a:lnTo>
                        <a:pt x="571" y="653"/>
                      </a:lnTo>
                      <a:lnTo>
                        <a:pt x="596" y="639"/>
                      </a:lnTo>
                      <a:lnTo>
                        <a:pt x="620" y="624"/>
                      </a:lnTo>
                      <a:lnTo>
                        <a:pt x="646" y="611"/>
                      </a:lnTo>
                      <a:lnTo>
                        <a:pt x="672" y="598"/>
                      </a:lnTo>
                      <a:lnTo>
                        <a:pt x="699" y="586"/>
                      </a:lnTo>
                      <a:lnTo>
                        <a:pt x="725" y="576"/>
                      </a:lnTo>
                      <a:lnTo>
                        <a:pt x="752" y="566"/>
                      </a:lnTo>
                      <a:lnTo>
                        <a:pt x="779" y="558"/>
                      </a:lnTo>
                      <a:lnTo>
                        <a:pt x="806" y="550"/>
                      </a:lnTo>
                      <a:lnTo>
                        <a:pt x="833" y="543"/>
                      </a:lnTo>
                      <a:lnTo>
                        <a:pt x="860" y="538"/>
                      </a:lnTo>
                      <a:lnTo>
                        <a:pt x="888" y="532"/>
                      </a:lnTo>
                      <a:lnTo>
                        <a:pt x="915" y="529"/>
                      </a:lnTo>
                      <a:lnTo>
                        <a:pt x="943" y="525"/>
                      </a:lnTo>
                      <a:lnTo>
                        <a:pt x="970" y="524"/>
                      </a:lnTo>
                      <a:lnTo>
                        <a:pt x="998" y="523"/>
                      </a:lnTo>
                      <a:lnTo>
                        <a:pt x="1027" y="523"/>
                      </a:lnTo>
                      <a:lnTo>
                        <a:pt x="1054" y="524"/>
                      </a:lnTo>
                      <a:lnTo>
                        <a:pt x="1082" y="526"/>
                      </a:lnTo>
                      <a:lnTo>
                        <a:pt x="1109" y="529"/>
                      </a:lnTo>
                      <a:lnTo>
                        <a:pt x="1137" y="533"/>
                      </a:lnTo>
                      <a:lnTo>
                        <a:pt x="1164" y="538"/>
                      </a:lnTo>
                      <a:lnTo>
                        <a:pt x="1191" y="543"/>
                      </a:lnTo>
                      <a:lnTo>
                        <a:pt x="1218" y="550"/>
                      </a:lnTo>
                      <a:lnTo>
                        <a:pt x="1245" y="558"/>
                      </a:lnTo>
                      <a:lnTo>
                        <a:pt x="1272" y="567"/>
                      </a:lnTo>
                      <a:lnTo>
                        <a:pt x="1298" y="577"/>
                      </a:lnTo>
                      <a:lnTo>
                        <a:pt x="1325" y="587"/>
                      </a:lnTo>
                      <a:lnTo>
                        <a:pt x="1351" y="599"/>
                      </a:lnTo>
                      <a:lnTo>
                        <a:pt x="1375" y="612"/>
                      </a:lnTo>
                      <a:lnTo>
                        <a:pt x="1391" y="620"/>
                      </a:lnTo>
                      <a:lnTo>
                        <a:pt x="1391" y="620"/>
                      </a:lnTo>
                      <a:lnTo>
                        <a:pt x="1418" y="635"/>
                      </a:lnTo>
                      <a:lnTo>
                        <a:pt x="1444" y="651"/>
                      </a:lnTo>
                      <a:lnTo>
                        <a:pt x="1444" y="651"/>
                      </a:lnTo>
                      <a:lnTo>
                        <a:pt x="1445" y="652"/>
                      </a:lnTo>
                      <a:lnTo>
                        <a:pt x="1917" y="649"/>
                      </a:lnTo>
                      <a:lnTo>
                        <a:pt x="1732" y="218"/>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4"/>
                <p:cNvSpPr/>
                <p:nvPr/>
              </p:nvSpPr>
              <p:spPr>
                <a:xfrm>
                  <a:off x="5332413" y="404813"/>
                  <a:ext cx="3149600" cy="1350962"/>
                </a:xfrm>
                <a:custGeom>
                  <a:rect b="b" l="l" r="r" t="t"/>
                  <a:pathLst>
                    <a:path extrusionOk="0" h="851" w="1984">
                      <a:moveTo>
                        <a:pt x="415" y="851"/>
                      </a:moveTo>
                      <a:lnTo>
                        <a:pt x="395" y="830"/>
                      </a:lnTo>
                      <a:lnTo>
                        <a:pt x="381" y="827"/>
                      </a:lnTo>
                      <a:lnTo>
                        <a:pt x="463" y="397"/>
                      </a:lnTo>
                      <a:lnTo>
                        <a:pt x="26" y="490"/>
                      </a:lnTo>
                      <a:lnTo>
                        <a:pt x="0" y="464"/>
                      </a:lnTo>
                      <a:lnTo>
                        <a:pt x="17" y="448"/>
                      </a:lnTo>
                      <a:lnTo>
                        <a:pt x="17" y="448"/>
                      </a:lnTo>
                      <a:lnTo>
                        <a:pt x="38" y="428"/>
                      </a:lnTo>
                      <a:lnTo>
                        <a:pt x="68" y="402"/>
                      </a:lnTo>
                      <a:lnTo>
                        <a:pt x="110" y="368"/>
                      </a:lnTo>
                      <a:lnTo>
                        <a:pt x="165" y="324"/>
                      </a:lnTo>
                      <a:lnTo>
                        <a:pt x="166" y="323"/>
                      </a:lnTo>
                      <a:lnTo>
                        <a:pt x="166" y="323"/>
                      </a:lnTo>
                      <a:lnTo>
                        <a:pt x="211" y="287"/>
                      </a:lnTo>
                      <a:lnTo>
                        <a:pt x="217" y="281"/>
                      </a:lnTo>
                      <a:lnTo>
                        <a:pt x="223" y="278"/>
                      </a:lnTo>
                      <a:lnTo>
                        <a:pt x="223" y="278"/>
                      </a:lnTo>
                      <a:lnTo>
                        <a:pt x="269" y="244"/>
                      </a:lnTo>
                      <a:lnTo>
                        <a:pt x="315" y="214"/>
                      </a:lnTo>
                      <a:lnTo>
                        <a:pt x="363" y="185"/>
                      </a:lnTo>
                      <a:lnTo>
                        <a:pt x="412" y="158"/>
                      </a:lnTo>
                      <a:lnTo>
                        <a:pt x="461" y="133"/>
                      </a:lnTo>
                      <a:lnTo>
                        <a:pt x="511" y="110"/>
                      </a:lnTo>
                      <a:lnTo>
                        <a:pt x="562" y="89"/>
                      </a:lnTo>
                      <a:lnTo>
                        <a:pt x="613" y="71"/>
                      </a:lnTo>
                      <a:lnTo>
                        <a:pt x="666" y="54"/>
                      </a:lnTo>
                      <a:lnTo>
                        <a:pt x="718" y="39"/>
                      </a:lnTo>
                      <a:lnTo>
                        <a:pt x="772" y="28"/>
                      </a:lnTo>
                      <a:lnTo>
                        <a:pt x="825" y="18"/>
                      </a:lnTo>
                      <a:lnTo>
                        <a:pt x="879" y="10"/>
                      </a:lnTo>
                      <a:lnTo>
                        <a:pt x="934" y="5"/>
                      </a:lnTo>
                      <a:lnTo>
                        <a:pt x="988" y="1"/>
                      </a:lnTo>
                      <a:lnTo>
                        <a:pt x="1043" y="0"/>
                      </a:lnTo>
                      <a:lnTo>
                        <a:pt x="1043" y="0"/>
                      </a:lnTo>
                      <a:lnTo>
                        <a:pt x="1087" y="0"/>
                      </a:lnTo>
                      <a:lnTo>
                        <a:pt x="1130" y="2"/>
                      </a:lnTo>
                      <a:lnTo>
                        <a:pt x="1172" y="7"/>
                      </a:lnTo>
                      <a:lnTo>
                        <a:pt x="1215" y="11"/>
                      </a:lnTo>
                      <a:lnTo>
                        <a:pt x="1258" y="18"/>
                      </a:lnTo>
                      <a:lnTo>
                        <a:pt x="1301" y="25"/>
                      </a:lnTo>
                      <a:lnTo>
                        <a:pt x="1343" y="35"/>
                      </a:lnTo>
                      <a:lnTo>
                        <a:pt x="1385" y="45"/>
                      </a:lnTo>
                      <a:lnTo>
                        <a:pt x="1427" y="56"/>
                      </a:lnTo>
                      <a:lnTo>
                        <a:pt x="1468" y="70"/>
                      </a:lnTo>
                      <a:lnTo>
                        <a:pt x="1509" y="84"/>
                      </a:lnTo>
                      <a:lnTo>
                        <a:pt x="1549" y="100"/>
                      </a:lnTo>
                      <a:lnTo>
                        <a:pt x="1589" y="117"/>
                      </a:lnTo>
                      <a:lnTo>
                        <a:pt x="1628" y="136"/>
                      </a:lnTo>
                      <a:lnTo>
                        <a:pt x="1667" y="155"/>
                      </a:lnTo>
                      <a:lnTo>
                        <a:pt x="1706" y="177"/>
                      </a:lnTo>
                      <a:lnTo>
                        <a:pt x="1726" y="189"/>
                      </a:lnTo>
                      <a:lnTo>
                        <a:pt x="1726" y="189"/>
                      </a:lnTo>
                      <a:lnTo>
                        <a:pt x="1774" y="219"/>
                      </a:lnTo>
                      <a:lnTo>
                        <a:pt x="1780" y="223"/>
                      </a:lnTo>
                      <a:lnTo>
                        <a:pt x="1984" y="695"/>
                      </a:lnTo>
                      <a:lnTo>
                        <a:pt x="1470" y="698"/>
                      </a:lnTo>
                      <a:lnTo>
                        <a:pt x="1464" y="693"/>
                      </a:lnTo>
                      <a:lnTo>
                        <a:pt x="1464" y="693"/>
                      </a:lnTo>
                      <a:lnTo>
                        <a:pt x="1438" y="678"/>
                      </a:lnTo>
                      <a:lnTo>
                        <a:pt x="1412" y="663"/>
                      </a:lnTo>
                      <a:lnTo>
                        <a:pt x="1397" y="655"/>
                      </a:lnTo>
                      <a:lnTo>
                        <a:pt x="1397" y="655"/>
                      </a:lnTo>
                      <a:lnTo>
                        <a:pt x="1377" y="645"/>
                      </a:lnTo>
                      <a:lnTo>
                        <a:pt x="1356" y="635"/>
                      </a:lnTo>
                      <a:lnTo>
                        <a:pt x="1334" y="626"/>
                      </a:lnTo>
                      <a:lnTo>
                        <a:pt x="1313" y="618"/>
                      </a:lnTo>
                      <a:lnTo>
                        <a:pt x="1292" y="610"/>
                      </a:lnTo>
                      <a:lnTo>
                        <a:pt x="1270" y="602"/>
                      </a:lnTo>
                      <a:lnTo>
                        <a:pt x="1248" y="597"/>
                      </a:lnTo>
                      <a:lnTo>
                        <a:pt x="1225" y="590"/>
                      </a:lnTo>
                      <a:lnTo>
                        <a:pt x="1203" y="585"/>
                      </a:lnTo>
                      <a:lnTo>
                        <a:pt x="1180" y="581"/>
                      </a:lnTo>
                      <a:lnTo>
                        <a:pt x="1158" y="577"/>
                      </a:lnTo>
                      <a:lnTo>
                        <a:pt x="1135" y="574"/>
                      </a:lnTo>
                      <a:lnTo>
                        <a:pt x="1113" y="572"/>
                      </a:lnTo>
                      <a:lnTo>
                        <a:pt x="1089" y="570"/>
                      </a:lnTo>
                      <a:lnTo>
                        <a:pt x="1066" y="568"/>
                      </a:lnTo>
                      <a:lnTo>
                        <a:pt x="1044" y="568"/>
                      </a:lnTo>
                      <a:lnTo>
                        <a:pt x="1044" y="568"/>
                      </a:lnTo>
                      <a:lnTo>
                        <a:pt x="1011" y="568"/>
                      </a:lnTo>
                      <a:lnTo>
                        <a:pt x="980" y="571"/>
                      </a:lnTo>
                      <a:lnTo>
                        <a:pt x="948" y="574"/>
                      </a:lnTo>
                      <a:lnTo>
                        <a:pt x="918" y="579"/>
                      </a:lnTo>
                      <a:lnTo>
                        <a:pt x="886" y="584"/>
                      </a:lnTo>
                      <a:lnTo>
                        <a:pt x="856" y="591"/>
                      </a:lnTo>
                      <a:lnTo>
                        <a:pt x="826" y="600"/>
                      </a:lnTo>
                      <a:lnTo>
                        <a:pt x="795" y="609"/>
                      </a:lnTo>
                      <a:lnTo>
                        <a:pt x="765" y="620"/>
                      </a:lnTo>
                      <a:lnTo>
                        <a:pt x="736" y="631"/>
                      </a:lnTo>
                      <a:lnTo>
                        <a:pt x="706" y="645"/>
                      </a:lnTo>
                      <a:lnTo>
                        <a:pt x="678" y="658"/>
                      </a:lnTo>
                      <a:lnTo>
                        <a:pt x="649" y="674"/>
                      </a:lnTo>
                      <a:lnTo>
                        <a:pt x="622" y="691"/>
                      </a:lnTo>
                      <a:lnTo>
                        <a:pt x="595" y="709"/>
                      </a:lnTo>
                      <a:lnTo>
                        <a:pt x="568" y="728"/>
                      </a:lnTo>
                      <a:lnTo>
                        <a:pt x="568" y="728"/>
                      </a:lnTo>
                      <a:lnTo>
                        <a:pt x="517" y="768"/>
                      </a:lnTo>
                      <a:lnTo>
                        <a:pt x="517" y="769"/>
                      </a:lnTo>
                      <a:lnTo>
                        <a:pt x="517" y="769"/>
                      </a:lnTo>
                      <a:lnTo>
                        <a:pt x="462" y="813"/>
                      </a:lnTo>
                      <a:lnTo>
                        <a:pt x="434" y="835"/>
                      </a:lnTo>
                      <a:lnTo>
                        <a:pt x="415" y="851"/>
                      </a:lnTo>
                      <a:lnTo>
                        <a:pt x="415" y="851"/>
                      </a:lnTo>
                      <a:close/>
                      <a:moveTo>
                        <a:pt x="521" y="339"/>
                      </a:moveTo>
                      <a:lnTo>
                        <a:pt x="436" y="776"/>
                      </a:lnTo>
                      <a:lnTo>
                        <a:pt x="436" y="776"/>
                      </a:lnTo>
                      <a:lnTo>
                        <a:pt x="489" y="733"/>
                      </a:lnTo>
                      <a:lnTo>
                        <a:pt x="489" y="733"/>
                      </a:lnTo>
                      <a:lnTo>
                        <a:pt x="489" y="733"/>
                      </a:lnTo>
                      <a:lnTo>
                        <a:pt x="540" y="693"/>
                      </a:lnTo>
                      <a:lnTo>
                        <a:pt x="541" y="692"/>
                      </a:lnTo>
                      <a:lnTo>
                        <a:pt x="541" y="692"/>
                      </a:lnTo>
                      <a:lnTo>
                        <a:pt x="569" y="672"/>
                      </a:lnTo>
                      <a:lnTo>
                        <a:pt x="597" y="653"/>
                      </a:lnTo>
                      <a:lnTo>
                        <a:pt x="627" y="636"/>
                      </a:lnTo>
                      <a:lnTo>
                        <a:pt x="657" y="619"/>
                      </a:lnTo>
                      <a:lnTo>
                        <a:pt x="687" y="604"/>
                      </a:lnTo>
                      <a:lnTo>
                        <a:pt x="718" y="590"/>
                      </a:lnTo>
                      <a:lnTo>
                        <a:pt x="749" y="577"/>
                      </a:lnTo>
                      <a:lnTo>
                        <a:pt x="781" y="566"/>
                      </a:lnTo>
                      <a:lnTo>
                        <a:pt x="812" y="556"/>
                      </a:lnTo>
                      <a:lnTo>
                        <a:pt x="845" y="547"/>
                      </a:lnTo>
                      <a:lnTo>
                        <a:pt x="877" y="540"/>
                      </a:lnTo>
                      <a:lnTo>
                        <a:pt x="910" y="534"/>
                      </a:lnTo>
                      <a:lnTo>
                        <a:pt x="943" y="529"/>
                      </a:lnTo>
                      <a:lnTo>
                        <a:pt x="976" y="526"/>
                      </a:lnTo>
                      <a:lnTo>
                        <a:pt x="1010" y="523"/>
                      </a:lnTo>
                      <a:lnTo>
                        <a:pt x="1044" y="523"/>
                      </a:lnTo>
                      <a:lnTo>
                        <a:pt x="1044" y="523"/>
                      </a:lnTo>
                      <a:lnTo>
                        <a:pt x="1068" y="523"/>
                      </a:lnTo>
                      <a:lnTo>
                        <a:pt x="1092" y="525"/>
                      </a:lnTo>
                      <a:lnTo>
                        <a:pt x="1116" y="527"/>
                      </a:lnTo>
                      <a:lnTo>
                        <a:pt x="1141" y="529"/>
                      </a:lnTo>
                      <a:lnTo>
                        <a:pt x="1164" y="532"/>
                      </a:lnTo>
                      <a:lnTo>
                        <a:pt x="1189" y="537"/>
                      </a:lnTo>
                      <a:lnTo>
                        <a:pt x="1213" y="541"/>
                      </a:lnTo>
                      <a:lnTo>
                        <a:pt x="1236" y="547"/>
                      </a:lnTo>
                      <a:lnTo>
                        <a:pt x="1260" y="553"/>
                      </a:lnTo>
                      <a:lnTo>
                        <a:pt x="1284" y="559"/>
                      </a:lnTo>
                      <a:lnTo>
                        <a:pt x="1306" y="567"/>
                      </a:lnTo>
                      <a:lnTo>
                        <a:pt x="1329" y="575"/>
                      </a:lnTo>
                      <a:lnTo>
                        <a:pt x="1352" y="584"/>
                      </a:lnTo>
                      <a:lnTo>
                        <a:pt x="1375" y="594"/>
                      </a:lnTo>
                      <a:lnTo>
                        <a:pt x="1396" y="604"/>
                      </a:lnTo>
                      <a:lnTo>
                        <a:pt x="1419" y="615"/>
                      </a:lnTo>
                      <a:lnTo>
                        <a:pt x="1433" y="624"/>
                      </a:lnTo>
                      <a:lnTo>
                        <a:pt x="1433" y="624"/>
                      </a:lnTo>
                      <a:lnTo>
                        <a:pt x="1459" y="637"/>
                      </a:lnTo>
                      <a:lnTo>
                        <a:pt x="1484" y="653"/>
                      </a:lnTo>
                      <a:lnTo>
                        <a:pt x="1915" y="649"/>
                      </a:lnTo>
                      <a:lnTo>
                        <a:pt x="1744" y="253"/>
                      </a:lnTo>
                      <a:lnTo>
                        <a:pt x="1744" y="253"/>
                      </a:lnTo>
                      <a:lnTo>
                        <a:pt x="1703" y="227"/>
                      </a:lnTo>
                      <a:lnTo>
                        <a:pt x="1683" y="216"/>
                      </a:lnTo>
                      <a:lnTo>
                        <a:pt x="1683" y="216"/>
                      </a:lnTo>
                      <a:lnTo>
                        <a:pt x="1646" y="196"/>
                      </a:lnTo>
                      <a:lnTo>
                        <a:pt x="1609" y="177"/>
                      </a:lnTo>
                      <a:lnTo>
                        <a:pt x="1571" y="159"/>
                      </a:lnTo>
                      <a:lnTo>
                        <a:pt x="1531" y="142"/>
                      </a:lnTo>
                      <a:lnTo>
                        <a:pt x="1493" y="126"/>
                      </a:lnTo>
                      <a:lnTo>
                        <a:pt x="1454" y="113"/>
                      </a:lnTo>
                      <a:lnTo>
                        <a:pt x="1413" y="100"/>
                      </a:lnTo>
                      <a:lnTo>
                        <a:pt x="1374" y="89"/>
                      </a:lnTo>
                      <a:lnTo>
                        <a:pt x="1333" y="79"/>
                      </a:lnTo>
                      <a:lnTo>
                        <a:pt x="1292" y="70"/>
                      </a:lnTo>
                      <a:lnTo>
                        <a:pt x="1251" y="62"/>
                      </a:lnTo>
                      <a:lnTo>
                        <a:pt x="1209" y="56"/>
                      </a:lnTo>
                      <a:lnTo>
                        <a:pt x="1168" y="51"/>
                      </a:lnTo>
                      <a:lnTo>
                        <a:pt x="1126" y="47"/>
                      </a:lnTo>
                      <a:lnTo>
                        <a:pt x="1084" y="45"/>
                      </a:lnTo>
                      <a:lnTo>
                        <a:pt x="1043" y="45"/>
                      </a:lnTo>
                      <a:lnTo>
                        <a:pt x="1043" y="45"/>
                      </a:lnTo>
                      <a:lnTo>
                        <a:pt x="990" y="46"/>
                      </a:lnTo>
                      <a:lnTo>
                        <a:pt x="937" y="50"/>
                      </a:lnTo>
                      <a:lnTo>
                        <a:pt x="884" y="54"/>
                      </a:lnTo>
                      <a:lnTo>
                        <a:pt x="832" y="62"/>
                      </a:lnTo>
                      <a:lnTo>
                        <a:pt x="781" y="72"/>
                      </a:lnTo>
                      <a:lnTo>
                        <a:pt x="729" y="83"/>
                      </a:lnTo>
                      <a:lnTo>
                        <a:pt x="678" y="98"/>
                      </a:lnTo>
                      <a:lnTo>
                        <a:pt x="628" y="114"/>
                      </a:lnTo>
                      <a:lnTo>
                        <a:pt x="578" y="132"/>
                      </a:lnTo>
                      <a:lnTo>
                        <a:pt x="529" y="152"/>
                      </a:lnTo>
                      <a:lnTo>
                        <a:pt x="480" y="173"/>
                      </a:lnTo>
                      <a:lnTo>
                        <a:pt x="433" y="198"/>
                      </a:lnTo>
                      <a:lnTo>
                        <a:pt x="386" y="224"/>
                      </a:lnTo>
                      <a:lnTo>
                        <a:pt x="340" y="252"/>
                      </a:lnTo>
                      <a:lnTo>
                        <a:pt x="293" y="281"/>
                      </a:lnTo>
                      <a:lnTo>
                        <a:pt x="250" y="314"/>
                      </a:lnTo>
                      <a:lnTo>
                        <a:pt x="245" y="317"/>
                      </a:lnTo>
                      <a:lnTo>
                        <a:pt x="239" y="322"/>
                      </a:lnTo>
                      <a:lnTo>
                        <a:pt x="239" y="322"/>
                      </a:lnTo>
                      <a:lnTo>
                        <a:pt x="193" y="358"/>
                      </a:lnTo>
                      <a:lnTo>
                        <a:pt x="193" y="359"/>
                      </a:lnTo>
                      <a:lnTo>
                        <a:pt x="193" y="359"/>
                      </a:lnTo>
                      <a:lnTo>
                        <a:pt x="110" y="427"/>
                      </a:lnTo>
                      <a:lnTo>
                        <a:pt x="521" y="339"/>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4"/>
                <p:cNvSpPr/>
                <p:nvPr/>
              </p:nvSpPr>
              <p:spPr>
                <a:xfrm>
                  <a:off x="2976563" y="989013"/>
                  <a:ext cx="3138488" cy="3233737"/>
                </a:xfrm>
                <a:custGeom>
                  <a:rect b="b" l="l" r="r" t="t"/>
                  <a:pathLst>
                    <a:path extrusionOk="0" h="2037" w="1977">
                      <a:moveTo>
                        <a:pt x="1518" y="97"/>
                      </a:moveTo>
                      <a:lnTo>
                        <a:pt x="1514" y="98"/>
                      </a:lnTo>
                      <a:lnTo>
                        <a:pt x="1514" y="98"/>
                      </a:lnTo>
                      <a:lnTo>
                        <a:pt x="1474" y="140"/>
                      </a:lnTo>
                      <a:lnTo>
                        <a:pt x="1458" y="155"/>
                      </a:lnTo>
                      <a:lnTo>
                        <a:pt x="1458" y="155"/>
                      </a:lnTo>
                      <a:lnTo>
                        <a:pt x="1272" y="347"/>
                      </a:lnTo>
                      <a:lnTo>
                        <a:pt x="1100" y="526"/>
                      </a:lnTo>
                      <a:lnTo>
                        <a:pt x="1100" y="526"/>
                      </a:lnTo>
                      <a:lnTo>
                        <a:pt x="965" y="666"/>
                      </a:lnTo>
                      <a:lnTo>
                        <a:pt x="818" y="818"/>
                      </a:lnTo>
                      <a:lnTo>
                        <a:pt x="813" y="824"/>
                      </a:lnTo>
                      <a:lnTo>
                        <a:pt x="813" y="824"/>
                      </a:lnTo>
                      <a:lnTo>
                        <a:pt x="725" y="910"/>
                      </a:lnTo>
                      <a:lnTo>
                        <a:pt x="641" y="996"/>
                      </a:lnTo>
                      <a:lnTo>
                        <a:pt x="478" y="1166"/>
                      </a:lnTo>
                      <a:lnTo>
                        <a:pt x="478" y="1166"/>
                      </a:lnTo>
                      <a:lnTo>
                        <a:pt x="361" y="1287"/>
                      </a:lnTo>
                      <a:lnTo>
                        <a:pt x="244" y="1406"/>
                      </a:lnTo>
                      <a:lnTo>
                        <a:pt x="185" y="1466"/>
                      </a:lnTo>
                      <a:lnTo>
                        <a:pt x="125" y="1524"/>
                      </a:lnTo>
                      <a:lnTo>
                        <a:pt x="63" y="1584"/>
                      </a:lnTo>
                      <a:lnTo>
                        <a:pt x="0" y="1642"/>
                      </a:lnTo>
                      <a:lnTo>
                        <a:pt x="0" y="1642"/>
                      </a:lnTo>
                      <a:lnTo>
                        <a:pt x="9" y="1636"/>
                      </a:lnTo>
                      <a:lnTo>
                        <a:pt x="480" y="1609"/>
                      </a:lnTo>
                      <a:lnTo>
                        <a:pt x="332" y="2026"/>
                      </a:lnTo>
                      <a:lnTo>
                        <a:pt x="342" y="2037"/>
                      </a:lnTo>
                      <a:lnTo>
                        <a:pt x="342" y="2037"/>
                      </a:lnTo>
                      <a:lnTo>
                        <a:pt x="411" y="1972"/>
                      </a:lnTo>
                      <a:lnTo>
                        <a:pt x="479" y="1908"/>
                      </a:lnTo>
                      <a:lnTo>
                        <a:pt x="545" y="1844"/>
                      </a:lnTo>
                      <a:lnTo>
                        <a:pt x="609" y="1780"/>
                      </a:lnTo>
                      <a:lnTo>
                        <a:pt x="733" y="1652"/>
                      </a:lnTo>
                      <a:lnTo>
                        <a:pt x="854" y="1528"/>
                      </a:lnTo>
                      <a:lnTo>
                        <a:pt x="854" y="1528"/>
                      </a:lnTo>
                      <a:lnTo>
                        <a:pt x="1017" y="1359"/>
                      </a:lnTo>
                      <a:lnTo>
                        <a:pt x="1101" y="1273"/>
                      </a:lnTo>
                      <a:lnTo>
                        <a:pt x="1187" y="1189"/>
                      </a:lnTo>
                      <a:lnTo>
                        <a:pt x="1189" y="1186"/>
                      </a:lnTo>
                      <a:lnTo>
                        <a:pt x="1619" y="740"/>
                      </a:lnTo>
                      <a:lnTo>
                        <a:pt x="1619" y="740"/>
                      </a:lnTo>
                      <a:lnTo>
                        <a:pt x="1831" y="521"/>
                      </a:lnTo>
                      <a:lnTo>
                        <a:pt x="1846" y="505"/>
                      </a:lnTo>
                      <a:lnTo>
                        <a:pt x="1846" y="505"/>
                      </a:lnTo>
                      <a:lnTo>
                        <a:pt x="1884" y="467"/>
                      </a:lnTo>
                      <a:lnTo>
                        <a:pt x="1884" y="467"/>
                      </a:lnTo>
                      <a:lnTo>
                        <a:pt x="1887" y="464"/>
                      </a:lnTo>
                      <a:lnTo>
                        <a:pt x="1977" y="0"/>
                      </a:lnTo>
                      <a:lnTo>
                        <a:pt x="1518" y="97"/>
                      </a:lnTo>
                      <a:close/>
                    </a:path>
                  </a:pathLst>
                </a:custGeom>
                <a:solidFill>
                  <a:srgbClr val="6167A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4"/>
                <p:cNvSpPr/>
                <p:nvPr/>
              </p:nvSpPr>
              <p:spPr>
                <a:xfrm>
                  <a:off x="2951163" y="942975"/>
                  <a:ext cx="3208338" cy="3330575"/>
                </a:xfrm>
                <a:custGeom>
                  <a:rect b="b" l="l" r="r" t="t"/>
                  <a:pathLst>
                    <a:path extrusionOk="0" h="2098" w="2021">
                      <a:moveTo>
                        <a:pt x="357" y="2098"/>
                      </a:moveTo>
                      <a:lnTo>
                        <a:pt x="322" y="2061"/>
                      </a:lnTo>
                      <a:lnTo>
                        <a:pt x="463" y="1662"/>
                      </a:lnTo>
                      <a:lnTo>
                        <a:pt x="32" y="1687"/>
                      </a:lnTo>
                      <a:lnTo>
                        <a:pt x="32" y="1687"/>
                      </a:lnTo>
                      <a:lnTo>
                        <a:pt x="28" y="1689"/>
                      </a:lnTo>
                      <a:lnTo>
                        <a:pt x="26" y="1687"/>
                      </a:lnTo>
                      <a:lnTo>
                        <a:pt x="26" y="1687"/>
                      </a:lnTo>
                      <a:lnTo>
                        <a:pt x="26" y="1687"/>
                      </a:lnTo>
                      <a:lnTo>
                        <a:pt x="0" y="1654"/>
                      </a:lnTo>
                      <a:lnTo>
                        <a:pt x="0" y="1654"/>
                      </a:lnTo>
                      <a:lnTo>
                        <a:pt x="64" y="1596"/>
                      </a:lnTo>
                      <a:lnTo>
                        <a:pt x="125" y="1537"/>
                      </a:lnTo>
                      <a:lnTo>
                        <a:pt x="186" y="1478"/>
                      </a:lnTo>
                      <a:lnTo>
                        <a:pt x="244" y="1419"/>
                      </a:lnTo>
                      <a:lnTo>
                        <a:pt x="361" y="1300"/>
                      </a:lnTo>
                      <a:lnTo>
                        <a:pt x="477" y="1179"/>
                      </a:lnTo>
                      <a:lnTo>
                        <a:pt x="477" y="1179"/>
                      </a:lnTo>
                      <a:lnTo>
                        <a:pt x="641" y="1009"/>
                      </a:lnTo>
                      <a:lnTo>
                        <a:pt x="726" y="924"/>
                      </a:lnTo>
                      <a:lnTo>
                        <a:pt x="813" y="836"/>
                      </a:lnTo>
                      <a:lnTo>
                        <a:pt x="818" y="833"/>
                      </a:lnTo>
                      <a:lnTo>
                        <a:pt x="818" y="833"/>
                      </a:lnTo>
                      <a:lnTo>
                        <a:pt x="1099" y="540"/>
                      </a:lnTo>
                      <a:lnTo>
                        <a:pt x="1099" y="539"/>
                      </a:lnTo>
                      <a:lnTo>
                        <a:pt x="1099" y="539"/>
                      </a:lnTo>
                      <a:lnTo>
                        <a:pt x="1272" y="360"/>
                      </a:lnTo>
                      <a:lnTo>
                        <a:pt x="1458" y="169"/>
                      </a:lnTo>
                      <a:lnTo>
                        <a:pt x="1473" y="153"/>
                      </a:lnTo>
                      <a:lnTo>
                        <a:pt x="1473" y="153"/>
                      </a:lnTo>
                      <a:lnTo>
                        <a:pt x="1514" y="111"/>
                      </a:lnTo>
                      <a:lnTo>
                        <a:pt x="1519" y="107"/>
                      </a:lnTo>
                      <a:lnTo>
                        <a:pt x="2021" y="0"/>
                      </a:lnTo>
                      <a:lnTo>
                        <a:pt x="1924" y="504"/>
                      </a:lnTo>
                      <a:lnTo>
                        <a:pt x="1916" y="512"/>
                      </a:lnTo>
                      <a:lnTo>
                        <a:pt x="1916" y="512"/>
                      </a:lnTo>
                      <a:lnTo>
                        <a:pt x="1878" y="550"/>
                      </a:lnTo>
                      <a:lnTo>
                        <a:pt x="1863" y="566"/>
                      </a:lnTo>
                      <a:lnTo>
                        <a:pt x="1863" y="566"/>
                      </a:lnTo>
                      <a:lnTo>
                        <a:pt x="1652" y="784"/>
                      </a:lnTo>
                      <a:lnTo>
                        <a:pt x="1221" y="1231"/>
                      </a:lnTo>
                      <a:lnTo>
                        <a:pt x="1218" y="1233"/>
                      </a:lnTo>
                      <a:lnTo>
                        <a:pt x="1218" y="1233"/>
                      </a:lnTo>
                      <a:lnTo>
                        <a:pt x="1133" y="1318"/>
                      </a:lnTo>
                      <a:lnTo>
                        <a:pt x="1050" y="1403"/>
                      </a:lnTo>
                      <a:lnTo>
                        <a:pt x="887" y="1572"/>
                      </a:lnTo>
                      <a:lnTo>
                        <a:pt x="887" y="1572"/>
                      </a:lnTo>
                      <a:lnTo>
                        <a:pt x="766" y="1697"/>
                      </a:lnTo>
                      <a:lnTo>
                        <a:pt x="641" y="1824"/>
                      </a:lnTo>
                      <a:lnTo>
                        <a:pt x="577" y="1889"/>
                      </a:lnTo>
                      <a:lnTo>
                        <a:pt x="511" y="1953"/>
                      </a:lnTo>
                      <a:lnTo>
                        <a:pt x="443" y="2018"/>
                      </a:lnTo>
                      <a:lnTo>
                        <a:pt x="372" y="2083"/>
                      </a:lnTo>
                      <a:lnTo>
                        <a:pt x="357" y="2098"/>
                      </a:lnTo>
                      <a:close/>
                      <a:moveTo>
                        <a:pt x="529" y="1613"/>
                      </a:moveTo>
                      <a:lnTo>
                        <a:pt x="389" y="2007"/>
                      </a:lnTo>
                      <a:lnTo>
                        <a:pt x="389" y="2007"/>
                      </a:lnTo>
                      <a:lnTo>
                        <a:pt x="451" y="1947"/>
                      </a:lnTo>
                      <a:lnTo>
                        <a:pt x="513" y="1889"/>
                      </a:lnTo>
                      <a:lnTo>
                        <a:pt x="573" y="1830"/>
                      </a:lnTo>
                      <a:lnTo>
                        <a:pt x="630" y="1772"/>
                      </a:lnTo>
                      <a:lnTo>
                        <a:pt x="744" y="1656"/>
                      </a:lnTo>
                      <a:lnTo>
                        <a:pt x="854" y="1541"/>
                      </a:lnTo>
                      <a:lnTo>
                        <a:pt x="854" y="1541"/>
                      </a:lnTo>
                      <a:lnTo>
                        <a:pt x="1017" y="1372"/>
                      </a:lnTo>
                      <a:lnTo>
                        <a:pt x="1101" y="1286"/>
                      </a:lnTo>
                      <a:lnTo>
                        <a:pt x="1187" y="1202"/>
                      </a:lnTo>
                      <a:lnTo>
                        <a:pt x="1189" y="1200"/>
                      </a:lnTo>
                      <a:lnTo>
                        <a:pt x="1619" y="753"/>
                      </a:lnTo>
                      <a:lnTo>
                        <a:pt x="1619" y="753"/>
                      </a:lnTo>
                      <a:lnTo>
                        <a:pt x="1831" y="534"/>
                      </a:lnTo>
                      <a:lnTo>
                        <a:pt x="1846" y="519"/>
                      </a:lnTo>
                      <a:lnTo>
                        <a:pt x="1846" y="519"/>
                      </a:lnTo>
                      <a:lnTo>
                        <a:pt x="1882" y="482"/>
                      </a:lnTo>
                      <a:lnTo>
                        <a:pt x="1963" y="58"/>
                      </a:lnTo>
                      <a:lnTo>
                        <a:pt x="1541" y="147"/>
                      </a:lnTo>
                      <a:lnTo>
                        <a:pt x="1541" y="147"/>
                      </a:lnTo>
                      <a:lnTo>
                        <a:pt x="1505" y="184"/>
                      </a:lnTo>
                      <a:lnTo>
                        <a:pt x="1491" y="200"/>
                      </a:lnTo>
                      <a:lnTo>
                        <a:pt x="1491" y="200"/>
                      </a:lnTo>
                      <a:lnTo>
                        <a:pt x="1304" y="392"/>
                      </a:lnTo>
                      <a:lnTo>
                        <a:pt x="1132" y="570"/>
                      </a:lnTo>
                      <a:lnTo>
                        <a:pt x="1132" y="572"/>
                      </a:lnTo>
                      <a:lnTo>
                        <a:pt x="1132" y="572"/>
                      </a:lnTo>
                      <a:lnTo>
                        <a:pt x="849" y="863"/>
                      </a:lnTo>
                      <a:lnTo>
                        <a:pt x="845" y="869"/>
                      </a:lnTo>
                      <a:lnTo>
                        <a:pt x="845" y="869"/>
                      </a:lnTo>
                      <a:lnTo>
                        <a:pt x="758" y="955"/>
                      </a:lnTo>
                      <a:lnTo>
                        <a:pt x="673" y="1041"/>
                      </a:lnTo>
                      <a:lnTo>
                        <a:pt x="510" y="1210"/>
                      </a:lnTo>
                      <a:lnTo>
                        <a:pt x="510" y="1210"/>
                      </a:lnTo>
                      <a:lnTo>
                        <a:pt x="405" y="1319"/>
                      </a:lnTo>
                      <a:lnTo>
                        <a:pt x="300" y="1426"/>
                      </a:lnTo>
                      <a:lnTo>
                        <a:pt x="195" y="1533"/>
                      </a:lnTo>
                      <a:lnTo>
                        <a:pt x="139" y="1586"/>
                      </a:lnTo>
                      <a:lnTo>
                        <a:pt x="84" y="1639"/>
                      </a:lnTo>
                      <a:lnTo>
                        <a:pt x="529" y="161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4" name="Google Shape;414;p34"/>
              <p:cNvSpPr txBox="1"/>
              <p:nvPr/>
            </p:nvSpPr>
            <p:spPr>
              <a:xfrm>
                <a:off x="2211722" y="3198993"/>
                <a:ext cx="407484"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CODE</a:t>
                </a:r>
                <a:endParaRPr/>
              </a:p>
            </p:txBody>
          </p:sp>
          <p:sp>
            <p:nvSpPr>
              <p:cNvPr id="415" name="Google Shape;415;p34"/>
              <p:cNvSpPr txBox="1"/>
              <p:nvPr/>
            </p:nvSpPr>
            <p:spPr>
              <a:xfrm rot="2761393">
                <a:off x="2661139" y="3384287"/>
                <a:ext cx="394660"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PLAN</a:t>
                </a:r>
                <a:endParaRPr/>
              </a:p>
            </p:txBody>
          </p:sp>
          <p:sp>
            <p:nvSpPr>
              <p:cNvPr id="416" name="Google Shape;416;p34"/>
              <p:cNvSpPr txBox="1"/>
              <p:nvPr/>
            </p:nvSpPr>
            <p:spPr>
              <a:xfrm rot="-4985328">
                <a:off x="1839938" y="3561370"/>
                <a:ext cx="420308"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BUILD</a:t>
                </a:r>
                <a:endParaRPr/>
              </a:p>
            </p:txBody>
          </p:sp>
          <p:sp>
            <p:nvSpPr>
              <p:cNvPr id="417" name="Google Shape;417;p34"/>
              <p:cNvSpPr txBox="1"/>
              <p:nvPr/>
            </p:nvSpPr>
            <p:spPr>
              <a:xfrm>
                <a:off x="2280605" y="3981943"/>
                <a:ext cx="380233"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TEST</a:t>
                </a:r>
                <a:endParaRPr/>
              </a:p>
            </p:txBody>
          </p:sp>
          <p:sp>
            <p:nvSpPr>
              <p:cNvPr id="418" name="Google Shape;418;p34"/>
              <p:cNvSpPr txBox="1"/>
              <p:nvPr/>
            </p:nvSpPr>
            <p:spPr>
              <a:xfrm>
                <a:off x="3303259" y="3957379"/>
                <a:ext cx="546946"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MONITOR</a:t>
                </a:r>
                <a:endParaRPr/>
              </a:p>
            </p:txBody>
          </p:sp>
          <p:sp>
            <p:nvSpPr>
              <p:cNvPr id="419" name="Google Shape;419;p34"/>
              <p:cNvSpPr txBox="1"/>
              <p:nvPr/>
            </p:nvSpPr>
            <p:spPr>
              <a:xfrm>
                <a:off x="3355566" y="3192597"/>
                <a:ext cx="500458"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DEPLOY</a:t>
                </a:r>
                <a:endParaRPr/>
              </a:p>
            </p:txBody>
          </p:sp>
          <p:sp>
            <p:nvSpPr>
              <p:cNvPr id="420" name="Google Shape;420;p34"/>
              <p:cNvSpPr txBox="1"/>
              <p:nvPr/>
            </p:nvSpPr>
            <p:spPr>
              <a:xfrm rot="-2769703">
                <a:off x="2782400" y="3563379"/>
                <a:ext cx="548548"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RELEASE</a:t>
                </a:r>
                <a:endParaRPr/>
              </a:p>
            </p:txBody>
          </p:sp>
          <p:sp>
            <p:nvSpPr>
              <p:cNvPr id="421" name="Google Shape;421;p34"/>
              <p:cNvSpPr txBox="1"/>
              <p:nvPr/>
            </p:nvSpPr>
            <p:spPr>
              <a:xfrm rot="5400000">
                <a:off x="3702728" y="3603961"/>
                <a:ext cx="556563" cy="184666"/>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600"/>
                  <a:buFont typeface="Arial"/>
                  <a:buNone/>
                </a:pPr>
                <a:r>
                  <a:rPr b="1" i="0" lang="en-US" sz="600" u="none" cap="none" strike="noStrike">
                    <a:solidFill>
                      <a:schemeClr val="lt1"/>
                    </a:solidFill>
                    <a:latin typeface="Arial"/>
                    <a:ea typeface="Arial"/>
                    <a:cs typeface="Arial"/>
                    <a:sym typeface="Arial"/>
                  </a:rPr>
                  <a:t>OPERATE</a:t>
                </a:r>
                <a:endParaRPr/>
              </a:p>
            </p:txBody>
          </p:sp>
        </p:grpSp>
        <p:grpSp>
          <p:nvGrpSpPr>
            <p:cNvPr id="422" name="Google Shape;422;p34"/>
            <p:cNvGrpSpPr/>
            <p:nvPr/>
          </p:nvGrpSpPr>
          <p:grpSpPr>
            <a:xfrm>
              <a:off x="1362716" y="3256992"/>
              <a:ext cx="961397" cy="1181987"/>
              <a:chOff x="7413093" y="3256021"/>
              <a:chExt cx="961397" cy="1181987"/>
            </a:xfrm>
          </p:grpSpPr>
          <p:grpSp>
            <p:nvGrpSpPr>
              <p:cNvPr id="423" name="Google Shape;423;p34"/>
              <p:cNvGrpSpPr/>
              <p:nvPr/>
            </p:nvGrpSpPr>
            <p:grpSpPr>
              <a:xfrm>
                <a:off x="7415083" y="3256021"/>
                <a:ext cx="956252" cy="359761"/>
                <a:chOff x="347250" y="3064669"/>
                <a:chExt cx="956252" cy="359761"/>
              </a:xfrm>
            </p:grpSpPr>
            <p:sp>
              <p:nvSpPr>
                <p:cNvPr id="424" name="Google Shape;424;p34"/>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25" name="Google Shape;425;p34"/>
                <p:cNvGrpSpPr/>
                <p:nvPr/>
              </p:nvGrpSpPr>
              <p:grpSpPr>
                <a:xfrm>
                  <a:off x="347250" y="3064669"/>
                  <a:ext cx="359761" cy="359761"/>
                  <a:chOff x="246684" y="3066401"/>
                  <a:chExt cx="450102" cy="450102"/>
                </a:xfrm>
              </p:grpSpPr>
              <p:sp>
                <p:nvSpPr>
                  <p:cNvPr id="426" name="Google Shape;426;p34"/>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7" name="Google Shape;427;p34"/>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28" name="Google Shape;428;p34"/>
              <p:cNvGrpSpPr/>
              <p:nvPr/>
            </p:nvGrpSpPr>
            <p:grpSpPr>
              <a:xfrm>
                <a:off x="7418238" y="3668006"/>
                <a:ext cx="956252" cy="359761"/>
                <a:chOff x="347250" y="3064669"/>
                <a:chExt cx="956252" cy="359761"/>
              </a:xfrm>
            </p:grpSpPr>
            <p:sp>
              <p:nvSpPr>
                <p:cNvPr id="429" name="Google Shape;429;p34"/>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30" name="Google Shape;430;p34"/>
                <p:cNvGrpSpPr/>
                <p:nvPr/>
              </p:nvGrpSpPr>
              <p:grpSpPr>
                <a:xfrm>
                  <a:off x="347250" y="3064669"/>
                  <a:ext cx="359761" cy="359761"/>
                  <a:chOff x="246684" y="3066401"/>
                  <a:chExt cx="450102" cy="450102"/>
                </a:xfrm>
              </p:grpSpPr>
              <p:sp>
                <p:nvSpPr>
                  <p:cNvPr id="431" name="Google Shape;431;p34"/>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2" name="Google Shape;432;p34"/>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33" name="Google Shape;433;p34"/>
              <p:cNvGrpSpPr/>
              <p:nvPr/>
            </p:nvGrpSpPr>
            <p:grpSpPr>
              <a:xfrm>
                <a:off x="7413093" y="4078247"/>
                <a:ext cx="956252" cy="359761"/>
                <a:chOff x="347250" y="3064669"/>
                <a:chExt cx="956252" cy="359761"/>
              </a:xfrm>
            </p:grpSpPr>
            <p:sp>
              <p:nvSpPr>
                <p:cNvPr id="434" name="Google Shape;434;p34"/>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35" name="Google Shape;435;p34"/>
                <p:cNvGrpSpPr/>
                <p:nvPr/>
              </p:nvGrpSpPr>
              <p:grpSpPr>
                <a:xfrm>
                  <a:off x="347250" y="3064669"/>
                  <a:ext cx="359761" cy="359761"/>
                  <a:chOff x="246684" y="3066401"/>
                  <a:chExt cx="450102" cy="450102"/>
                </a:xfrm>
              </p:grpSpPr>
              <p:sp>
                <p:nvSpPr>
                  <p:cNvPr id="436" name="Google Shape;436;p34"/>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7" name="Google Shape;437;p34"/>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438" name="Google Shape;438;p34"/>
            <p:cNvGrpSpPr/>
            <p:nvPr/>
          </p:nvGrpSpPr>
          <p:grpSpPr>
            <a:xfrm>
              <a:off x="4866093" y="2010284"/>
              <a:ext cx="348753" cy="393845"/>
              <a:chOff x="4866093" y="2010284"/>
              <a:chExt cx="348753" cy="393845"/>
            </a:xfrm>
          </p:grpSpPr>
          <p:sp>
            <p:nvSpPr>
              <p:cNvPr id="439" name="Google Shape;439;p34"/>
              <p:cNvSpPr/>
              <p:nvPr/>
            </p:nvSpPr>
            <p:spPr>
              <a:xfrm>
                <a:off x="4910138" y="2156222"/>
                <a:ext cx="246459" cy="240506"/>
              </a:xfrm>
              <a:custGeom>
                <a:rect b="b" l="l" r="r" t="t"/>
                <a:pathLst>
                  <a:path extrusionOk="0" h="240506" w="246459">
                    <a:moveTo>
                      <a:pt x="161925" y="240506"/>
                    </a:moveTo>
                    <a:lnTo>
                      <a:pt x="0" y="188119"/>
                    </a:lnTo>
                    <a:lnTo>
                      <a:pt x="8334" y="0"/>
                    </a:lnTo>
                    <a:lnTo>
                      <a:pt x="236934" y="69056"/>
                    </a:lnTo>
                    <a:lnTo>
                      <a:pt x="246459" y="198834"/>
                    </a:lnTo>
                    <a:lnTo>
                      <a:pt x="161925" y="240506"/>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440" name="Google Shape;440;p34"/>
              <p:cNvGrpSpPr/>
              <p:nvPr/>
            </p:nvGrpSpPr>
            <p:grpSpPr>
              <a:xfrm>
                <a:off x="4866093" y="2010284"/>
                <a:ext cx="348753" cy="393845"/>
                <a:chOff x="3400425" y="2014538"/>
                <a:chExt cx="969963" cy="1095375"/>
              </a:xfrm>
            </p:grpSpPr>
            <p:sp>
              <p:nvSpPr>
                <p:cNvPr id="441" name="Google Shape;441;p34"/>
                <p:cNvSpPr/>
                <p:nvPr/>
              </p:nvSpPr>
              <p:spPr>
                <a:xfrm>
                  <a:off x="3519488" y="2014538"/>
                  <a:ext cx="850900" cy="1095375"/>
                </a:xfrm>
                <a:custGeom>
                  <a:rect b="b" l="l" r="r" t="t"/>
                  <a:pathLst>
                    <a:path extrusionOk="0" h="7589" w="5896">
                      <a:moveTo>
                        <a:pt x="2651" y="153"/>
                      </a:moveTo>
                      <a:lnTo>
                        <a:pt x="1591" y="1799"/>
                      </a:lnTo>
                      <a:lnTo>
                        <a:pt x="1443" y="1704"/>
                      </a:lnTo>
                      <a:lnTo>
                        <a:pt x="2503" y="58"/>
                      </a:lnTo>
                      <a:lnTo>
                        <a:pt x="2651" y="153"/>
                      </a:lnTo>
                      <a:close/>
                      <a:moveTo>
                        <a:pt x="1591" y="1799"/>
                      </a:moveTo>
                      <a:lnTo>
                        <a:pt x="1578" y="1820"/>
                      </a:lnTo>
                      <a:lnTo>
                        <a:pt x="1556" y="1831"/>
                      </a:lnTo>
                      <a:lnTo>
                        <a:pt x="1517" y="1752"/>
                      </a:lnTo>
                      <a:lnTo>
                        <a:pt x="1591" y="1799"/>
                      </a:lnTo>
                      <a:close/>
                      <a:moveTo>
                        <a:pt x="1556" y="1831"/>
                      </a:moveTo>
                      <a:lnTo>
                        <a:pt x="238" y="2489"/>
                      </a:lnTo>
                      <a:lnTo>
                        <a:pt x="160" y="2331"/>
                      </a:lnTo>
                      <a:lnTo>
                        <a:pt x="1477" y="1673"/>
                      </a:lnTo>
                      <a:lnTo>
                        <a:pt x="1556" y="1831"/>
                      </a:lnTo>
                      <a:close/>
                      <a:moveTo>
                        <a:pt x="112" y="2408"/>
                      </a:moveTo>
                      <a:lnTo>
                        <a:pt x="113" y="2355"/>
                      </a:lnTo>
                      <a:lnTo>
                        <a:pt x="160" y="2331"/>
                      </a:lnTo>
                      <a:lnTo>
                        <a:pt x="200" y="2410"/>
                      </a:lnTo>
                      <a:lnTo>
                        <a:pt x="112" y="2408"/>
                      </a:lnTo>
                      <a:close/>
                      <a:moveTo>
                        <a:pt x="287" y="2412"/>
                      </a:moveTo>
                      <a:lnTo>
                        <a:pt x="178" y="6472"/>
                      </a:lnTo>
                      <a:lnTo>
                        <a:pt x="2" y="6468"/>
                      </a:lnTo>
                      <a:lnTo>
                        <a:pt x="112" y="2408"/>
                      </a:lnTo>
                      <a:lnTo>
                        <a:pt x="287" y="2412"/>
                      </a:lnTo>
                      <a:close/>
                      <a:moveTo>
                        <a:pt x="63" y="6553"/>
                      </a:moveTo>
                      <a:lnTo>
                        <a:pt x="0" y="6533"/>
                      </a:lnTo>
                      <a:lnTo>
                        <a:pt x="2" y="6468"/>
                      </a:lnTo>
                      <a:lnTo>
                        <a:pt x="89" y="6470"/>
                      </a:lnTo>
                      <a:lnTo>
                        <a:pt x="63" y="6553"/>
                      </a:lnTo>
                      <a:close/>
                      <a:moveTo>
                        <a:pt x="117" y="6386"/>
                      </a:moveTo>
                      <a:lnTo>
                        <a:pt x="3263" y="7410"/>
                      </a:lnTo>
                      <a:lnTo>
                        <a:pt x="3210" y="7578"/>
                      </a:lnTo>
                      <a:lnTo>
                        <a:pt x="63" y="6553"/>
                      </a:lnTo>
                      <a:lnTo>
                        <a:pt x="117" y="6386"/>
                      </a:lnTo>
                      <a:close/>
                      <a:moveTo>
                        <a:pt x="3277" y="7572"/>
                      </a:moveTo>
                      <a:lnTo>
                        <a:pt x="3244" y="7589"/>
                      </a:lnTo>
                      <a:lnTo>
                        <a:pt x="3210" y="7578"/>
                      </a:lnTo>
                      <a:lnTo>
                        <a:pt x="3236" y="7493"/>
                      </a:lnTo>
                      <a:lnTo>
                        <a:pt x="3277" y="7572"/>
                      </a:lnTo>
                      <a:close/>
                      <a:moveTo>
                        <a:pt x="3196" y="7415"/>
                      </a:moveTo>
                      <a:lnTo>
                        <a:pt x="4697" y="6647"/>
                      </a:lnTo>
                      <a:lnTo>
                        <a:pt x="4776" y="6804"/>
                      </a:lnTo>
                      <a:lnTo>
                        <a:pt x="3277" y="7572"/>
                      </a:lnTo>
                      <a:lnTo>
                        <a:pt x="3196" y="7415"/>
                      </a:lnTo>
                      <a:close/>
                      <a:moveTo>
                        <a:pt x="4825" y="6725"/>
                      </a:moveTo>
                      <a:lnTo>
                        <a:pt x="4826" y="6779"/>
                      </a:lnTo>
                      <a:lnTo>
                        <a:pt x="4776" y="6804"/>
                      </a:lnTo>
                      <a:lnTo>
                        <a:pt x="4737" y="6726"/>
                      </a:lnTo>
                      <a:lnTo>
                        <a:pt x="4825" y="6725"/>
                      </a:lnTo>
                      <a:close/>
                      <a:moveTo>
                        <a:pt x="4649" y="6728"/>
                      </a:moveTo>
                      <a:lnTo>
                        <a:pt x="4575" y="2923"/>
                      </a:lnTo>
                      <a:lnTo>
                        <a:pt x="4752" y="2920"/>
                      </a:lnTo>
                      <a:lnTo>
                        <a:pt x="4825" y="6725"/>
                      </a:lnTo>
                      <a:lnTo>
                        <a:pt x="4649" y="6728"/>
                      </a:lnTo>
                      <a:close/>
                      <a:moveTo>
                        <a:pt x="4575" y="2923"/>
                      </a:moveTo>
                      <a:lnTo>
                        <a:pt x="4574" y="2897"/>
                      </a:lnTo>
                      <a:lnTo>
                        <a:pt x="4590" y="2874"/>
                      </a:lnTo>
                      <a:lnTo>
                        <a:pt x="4664" y="2922"/>
                      </a:lnTo>
                      <a:lnTo>
                        <a:pt x="4575" y="2923"/>
                      </a:lnTo>
                      <a:close/>
                      <a:moveTo>
                        <a:pt x="4590" y="2874"/>
                      </a:moveTo>
                      <a:lnTo>
                        <a:pt x="5687" y="1155"/>
                      </a:lnTo>
                      <a:lnTo>
                        <a:pt x="5836" y="1251"/>
                      </a:lnTo>
                      <a:lnTo>
                        <a:pt x="4738" y="2970"/>
                      </a:lnTo>
                      <a:lnTo>
                        <a:pt x="4590" y="2874"/>
                      </a:lnTo>
                      <a:close/>
                      <a:moveTo>
                        <a:pt x="5790" y="1120"/>
                      </a:moveTo>
                      <a:lnTo>
                        <a:pt x="5896" y="1156"/>
                      </a:lnTo>
                      <a:lnTo>
                        <a:pt x="5836" y="1251"/>
                      </a:lnTo>
                      <a:lnTo>
                        <a:pt x="5762" y="1203"/>
                      </a:lnTo>
                      <a:lnTo>
                        <a:pt x="5790" y="1120"/>
                      </a:lnTo>
                      <a:close/>
                      <a:moveTo>
                        <a:pt x="5732" y="1286"/>
                      </a:moveTo>
                      <a:lnTo>
                        <a:pt x="2549" y="189"/>
                      </a:lnTo>
                      <a:lnTo>
                        <a:pt x="2607" y="22"/>
                      </a:lnTo>
                      <a:lnTo>
                        <a:pt x="5790" y="1120"/>
                      </a:lnTo>
                      <a:lnTo>
                        <a:pt x="5732" y="1286"/>
                      </a:lnTo>
                      <a:close/>
                      <a:moveTo>
                        <a:pt x="2503" y="58"/>
                      </a:moveTo>
                      <a:lnTo>
                        <a:pt x="2541" y="0"/>
                      </a:lnTo>
                      <a:lnTo>
                        <a:pt x="2607" y="22"/>
                      </a:lnTo>
                      <a:lnTo>
                        <a:pt x="2577" y="105"/>
                      </a:lnTo>
                      <a:lnTo>
                        <a:pt x="2503" y="58"/>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4"/>
                <p:cNvSpPr/>
                <p:nvPr/>
              </p:nvSpPr>
              <p:spPr>
                <a:xfrm>
                  <a:off x="3535363" y="2252663"/>
                  <a:ext cx="550863" cy="266700"/>
                </a:xfrm>
                <a:custGeom>
                  <a:rect b="b" l="l" r="r" t="t"/>
                  <a:pathLst>
                    <a:path extrusionOk="0" h="1847" w="3823">
                      <a:moveTo>
                        <a:pt x="1438" y="14"/>
                      </a:moveTo>
                      <a:lnTo>
                        <a:pt x="3717" y="902"/>
                      </a:lnTo>
                      <a:lnTo>
                        <a:pt x="3653" y="1065"/>
                      </a:lnTo>
                      <a:lnTo>
                        <a:pt x="1375" y="179"/>
                      </a:lnTo>
                      <a:lnTo>
                        <a:pt x="1438" y="14"/>
                      </a:lnTo>
                      <a:close/>
                      <a:moveTo>
                        <a:pt x="3717" y="902"/>
                      </a:moveTo>
                      <a:lnTo>
                        <a:pt x="3823" y="944"/>
                      </a:lnTo>
                      <a:lnTo>
                        <a:pt x="3755" y="1036"/>
                      </a:lnTo>
                      <a:lnTo>
                        <a:pt x="3684" y="983"/>
                      </a:lnTo>
                      <a:lnTo>
                        <a:pt x="3717" y="902"/>
                      </a:lnTo>
                      <a:close/>
                      <a:moveTo>
                        <a:pt x="3755" y="1036"/>
                      </a:moveTo>
                      <a:lnTo>
                        <a:pt x="3197" y="1794"/>
                      </a:lnTo>
                      <a:lnTo>
                        <a:pt x="3056" y="1690"/>
                      </a:lnTo>
                      <a:lnTo>
                        <a:pt x="3614" y="931"/>
                      </a:lnTo>
                      <a:lnTo>
                        <a:pt x="3755" y="1036"/>
                      </a:lnTo>
                      <a:close/>
                      <a:moveTo>
                        <a:pt x="3197" y="1794"/>
                      </a:moveTo>
                      <a:lnTo>
                        <a:pt x="3158" y="1847"/>
                      </a:lnTo>
                      <a:lnTo>
                        <a:pt x="3098" y="1826"/>
                      </a:lnTo>
                      <a:lnTo>
                        <a:pt x="3126" y="1743"/>
                      </a:lnTo>
                      <a:lnTo>
                        <a:pt x="3197" y="1794"/>
                      </a:lnTo>
                      <a:close/>
                      <a:moveTo>
                        <a:pt x="3098" y="1826"/>
                      </a:moveTo>
                      <a:lnTo>
                        <a:pt x="189" y="820"/>
                      </a:lnTo>
                      <a:lnTo>
                        <a:pt x="246" y="653"/>
                      </a:lnTo>
                      <a:lnTo>
                        <a:pt x="3155" y="1660"/>
                      </a:lnTo>
                      <a:lnTo>
                        <a:pt x="3098" y="1826"/>
                      </a:lnTo>
                      <a:close/>
                      <a:moveTo>
                        <a:pt x="189" y="820"/>
                      </a:moveTo>
                      <a:lnTo>
                        <a:pt x="0" y="754"/>
                      </a:lnTo>
                      <a:lnTo>
                        <a:pt x="176" y="660"/>
                      </a:lnTo>
                      <a:lnTo>
                        <a:pt x="218" y="737"/>
                      </a:lnTo>
                      <a:lnTo>
                        <a:pt x="189" y="820"/>
                      </a:lnTo>
                      <a:close/>
                      <a:moveTo>
                        <a:pt x="176" y="660"/>
                      </a:moveTo>
                      <a:lnTo>
                        <a:pt x="1365" y="20"/>
                      </a:lnTo>
                      <a:lnTo>
                        <a:pt x="1449" y="174"/>
                      </a:lnTo>
                      <a:lnTo>
                        <a:pt x="259" y="814"/>
                      </a:lnTo>
                      <a:lnTo>
                        <a:pt x="176" y="660"/>
                      </a:lnTo>
                      <a:close/>
                      <a:moveTo>
                        <a:pt x="1365" y="20"/>
                      </a:moveTo>
                      <a:lnTo>
                        <a:pt x="1401" y="0"/>
                      </a:lnTo>
                      <a:lnTo>
                        <a:pt x="1438" y="14"/>
                      </a:lnTo>
                      <a:lnTo>
                        <a:pt x="1407" y="97"/>
                      </a:lnTo>
                      <a:lnTo>
                        <a:pt x="1365" y="20"/>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4"/>
                <p:cNvSpPr/>
                <p:nvPr/>
              </p:nvSpPr>
              <p:spPr>
                <a:xfrm>
                  <a:off x="3400425" y="2105025"/>
                  <a:ext cx="342900" cy="265112"/>
                </a:xfrm>
                <a:custGeom>
                  <a:rect b="b" l="l" r="r" t="t"/>
                  <a:pathLst>
                    <a:path extrusionOk="0" h="1839" w="2372">
                      <a:moveTo>
                        <a:pt x="2231" y="1143"/>
                      </a:moveTo>
                      <a:lnTo>
                        <a:pt x="1500" y="156"/>
                      </a:lnTo>
                      <a:lnTo>
                        <a:pt x="1641" y="51"/>
                      </a:lnTo>
                      <a:lnTo>
                        <a:pt x="2372" y="1038"/>
                      </a:lnTo>
                      <a:lnTo>
                        <a:pt x="2231" y="1143"/>
                      </a:lnTo>
                      <a:close/>
                      <a:moveTo>
                        <a:pt x="1542" y="20"/>
                      </a:moveTo>
                      <a:lnTo>
                        <a:pt x="1602" y="0"/>
                      </a:lnTo>
                      <a:lnTo>
                        <a:pt x="1641" y="51"/>
                      </a:lnTo>
                      <a:lnTo>
                        <a:pt x="1570" y="103"/>
                      </a:lnTo>
                      <a:lnTo>
                        <a:pt x="1542" y="20"/>
                      </a:lnTo>
                      <a:close/>
                      <a:moveTo>
                        <a:pt x="1598" y="187"/>
                      </a:moveTo>
                      <a:lnTo>
                        <a:pt x="170" y="662"/>
                      </a:lnTo>
                      <a:lnTo>
                        <a:pt x="116" y="496"/>
                      </a:lnTo>
                      <a:lnTo>
                        <a:pt x="1542" y="20"/>
                      </a:lnTo>
                      <a:lnTo>
                        <a:pt x="1598" y="187"/>
                      </a:lnTo>
                      <a:close/>
                      <a:moveTo>
                        <a:pt x="73" y="632"/>
                      </a:moveTo>
                      <a:lnTo>
                        <a:pt x="0" y="533"/>
                      </a:lnTo>
                      <a:lnTo>
                        <a:pt x="116" y="496"/>
                      </a:lnTo>
                      <a:lnTo>
                        <a:pt x="143" y="579"/>
                      </a:lnTo>
                      <a:lnTo>
                        <a:pt x="73" y="632"/>
                      </a:lnTo>
                      <a:close/>
                      <a:moveTo>
                        <a:pt x="214" y="526"/>
                      </a:moveTo>
                      <a:lnTo>
                        <a:pt x="1110" y="1733"/>
                      </a:lnTo>
                      <a:lnTo>
                        <a:pt x="969" y="1839"/>
                      </a:lnTo>
                      <a:lnTo>
                        <a:pt x="73" y="632"/>
                      </a:lnTo>
                      <a:lnTo>
                        <a:pt x="214" y="526"/>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4"/>
                <p:cNvSpPr/>
                <p:nvPr/>
              </p:nvSpPr>
              <p:spPr>
                <a:xfrm>
                  <a:off x="3973513" y="2506663"/>
                  <a:ext cx="25400" cy="588962"/>
                </a:xfrm>
                <a:prstGeom prst="rect">
                  <a:avLst/>
                </a:prstGeom>
                <a:solidFill>
                  <a:srgbClr val="6167A3"/>
                </a:solidFill>
                <a:ln cap="flat" cmpd="sng" w="9525">
                  <a:solidFill>
                    <a:srgbClr val="6167A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4"/>
                <p:cNvSpPr/>
                <p:nvPr/>
              </p:nvSpPr>
              <p:spPr>
                <a:xfrm>
                  <a:off x="3973512" y="2203451"/>
                  <a:ext cx="382589" cy="315912"/>
                </a:xfrm>
                <a:custGeom>
                  <a:rect b="b" l="l" r="r" t="t"/>
                  <a:pathLst>
                    <a:path extrusionOk="0" h="2276" w="2774">
                      <a:moveTo>
                        <a:pt x="1524" y="1600"/>
                      </a:moveTo>
                      <a:lnTo>
                        <a:pt x="2476" y="136"/>
                      </a:lnTo>
                      <a:lnTo>
                        <a:pt x="2623" y="233"/>
                      </a:lnTo>
                      <a:lnTo>
                        <a:pt x="1671" y="1695"/>
                      </a:lnTo>
                      <a:lnTo>
                        <a:pt x="1524" y="1600"/>
                      </a:lnTo>
                      <a:close/>
                      <a:moveTo>
                        <a:pt x="2517" y="103"/>
                      </a:moveTo>
                      <a:lnTo>
                        <a:pt x="2774" y="0"/>
                      </a:lnTo>
                      <a:lnTo>
                        <a:pt x="2623" y="233"/>
                      </a:lnTo>
                      <a:lnTo>
                        <a:pt x="2549" y="184"/>
                      </a:lnTo>
                      <a:lnTo>
                        <a:pt x="2517" y="103"/>
                      </a:lnTo>
                      <a:close/>
                      <a:moveTo>
                        <a:pt x="2583" y="266"/>
                      </a:moveTo>
                      <a:lnTo>
                        <a:pt x="1301" y="778"/>
                      </a:lnTo>
                      <a:lnTo>
                        <a:pt x="1236" y="615"/>
                      </a:lnTo>
                      <a:lnTo>
                        <a:pt x="2517" y="103"/>
                      </a:lnTo>
                      <a:lnTo>
                        <a:pt x="2583" y="266"/>
                      </a:lnTo>
                      <a:close/>
                      <a:moveTo>
                        <a:pt x="1197" y="644"/>
                      </a:moveTo>
                      <a:lnTo>
                        <a:pt x="1213" y="624"/>
                      </a:lnTo>
                      <a:lnTo>
                        <a:pt x="1236" y="615"/>
                      </a:lnTo>
                      <a:lnTo>
                        <a:pt x="1268" y="696"/>
                      </a:lnTo>
                      <a:lnTo>
                        <a:pt x="1197" y="644"/>
                      </a:lnTo>
                      <a:close/>
                      <a:moveTo>
                        <a:pt x="1339" y="749"/>
                      </a:moveTo>
                      <a:lnTo>
                        <a:pt x="305" y="2157"/>
                      </a:lnTo>
                      <a:lnTo>
                        <a:pt x="164" y="2052"/>
                      </a:lnTo>
                      <a:lnTo>
                        <a:pt x="1197" y="644"/>
                      </a:lnTo>
                      <a:lnTo>
                        <a:pt x="1339" y="749"/>
                      </a:lnTo>
                      <a:close/>
                      <a:moveTo>
                        <a:pt x="263" y="2188"/>
                      </a:moveTo>
                      <a:lnTo>
                        <a:pt x="0" y="2276"/>
                      </a:lnTo>
                      <a:lnTo>
                        <a:pt x="164" y="2052"/>
                      </a:lnTo>
                      <a:lnTo>
                        <a:pt x="235" y="2105"/>
                      </a:lnTo>
                      <a:lnTo>
                        <a:pt x="263" y="2188"/>
                      </a:lnTo>
                      <a:close/>
                      <a:moveTo>
                        <a:pt x="207" y="2022"/>
                      </a:moveTo>
                      <a:lnTo>
                        <a:pt x="1570" y="1564"/>
                      </a:lnTo>
                      <a:lnTo>
                        <a:pt x="1626" y="1731"/>
                      </a:lnTo>
                      <a:lnTo>
                        <a:pt x="263" y="2188"/>
                      </a:lnTo>
                      <a:lnTo>
                        <a:pt x="207" y="2022"/>
                      </a:lnTo>
                      <a:close/>
                      <a:moveTo>
                        <a:pt x="1671" y="1695"/>
                      </a:moveTo>
                      <a:lnTo>
                        <a:pt x="1655" y="1721"/>
                      </a:lnTo>
                      <a:lnTo>
                        <a:pt x="1626" y="1731"/>
                      </a:lnTo>
                      <a:lnTo>
                        <a:pt x="1598" y="1648"/>
                      </a:lnTo>
                      <a:lnTo>
                        <a:pt x="1671" y="1695"/>
                      </a:lnTo>
                      <a:close/>
                    </a:path>
                  </a:pathLst>
                </a:custGeom>
                <a:solidFill>
                  <a:srgbClr val="6167A3"/>
                </a:solidFill>
                <a:ln cap="flat" cmpd="sng" w="9525">
                  <a:solidFill>
                    <a:srgbClr val="6167A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46" name="Google Shape;446;p34"/>
            <p:cNvGrpSpPr/>
            <p:nvPr/>
          </p:nvGrpSpPr>
          <p:grpSpPr>
            <a:xfrm>
              <a:off x="4927738" y="3272355"/>
              <a:ext cx="3139305" cy="1181987"/>
              <a:chOff x="5311671" y="1380101"/>
              <a:chExt cx="3139305" cy="1181987"/>
            </a:xfrm>
          </p:grpSpPr>
          <p:grpSp>
            <p:nvGrpSpPr>
              <p:cNvPr id="447" name="Google Shape;447;p34"/>
              <p:cNvGrpSpPr/>
              <p:nvPr/>
            </p:nvGrpSpPr>
            <p:grpSpPr>
              <a:xfrm>
                <a:off x="7489579" y="1380101"/>
                <a:ext cx="961397" cy="1181987"/>
                <a:chOff x="7413093" y="3256021"/>
                <a:chExt cx="961397" cy="1181987"/>
              </a:xfrm>
            </p:grpSpPr>
            <p:grpSp>
              <p:nvGrpSpPr>
                <p:cNvPr id="448" name="Google Shape;448;p34"/>
                <p:cNvGrpSpPr/>
                <p:nvPr/>
              </p:nvGrpSpPr>
              <p:grpSpPr>
                <a:xfrm>
                  <a:off x="7415083" y="3256021"/>
                  <a:ext cx="956252" cy="359761"/>
                  <a:chOff x="347250" y="3064669"/>
                  <a:chExt cx="956252" cy="359761"/>
                </a:xfrm>
              </p:grpSpPr>
              <p:sp>
                <p:nvSpPr>
                  <p:cNvPr id="449" name="Google Shape;449;p34"/>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50" name="Google Shape;450;p34"/>
                  <p:cNvGrpSpPr/>
                  <p:nvPr/>
                </p:nvGrpSpPr>
                <p:grpSpPr>
                  <a:xfrm>
                    <a:off x="347250" y="3064669"/>
                    <a:ext cx="359761" cy="359761"/>
                    <a:chOff x="246684" y="3066401"/>
                    <a:chExt cx="450102" cy="450102"/>
                  </a:xfrm>
                </p:grpSpPr>
                <p:sp>
                  <p:nvSpPr>
                    <p:cNvPr id="451" name="Google Shape;451;p34"/>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2" name="Google Shape;452;p34"/>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53" name="Google Shape;453;p34"/>
                <p:cNvGrpSpPr/>
                <p:nvPr/>
              </p:nvGrpSpPr>
              <p:grpSpPr>
                <a:xfrm>
                  <a:off x="7418238" y="3668006"/>
                  <a:ext cx="956252" cy="359761"/>
                  <a:chOff x="347250" y="3064669"/>
                  <a:chExt cx="956252" cy="359761"/>
                </a:xfrm>
              </p:grpSpPr>
              <p:sp>
                <p:nvSpPr>
                  <p:cNvPr id="454" name="Google Shape;454;p34"/>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55" name="Google Shape;455;p34"/>
                  <p:cNvGrpSpPr/>
                  <p:nvPr/>
                </p:nvGrpSpPr>
                <p:grpSpPr>
                  <a:xfrm>
                    <a:off x="347250" y="3064669"/>
                    <a:ext cx="359761" cy="359761"/>
                    <a:chOff x="246684" y="3066401"/>
                    <a:chExt cx="450102" cy="450102"/>
                  </a:xfrm>
                </p:grpSpPr>
                <p:sp>
                  <p:nvSpPr>
                    <p:cNvPr id="456" name="Google Shape;456;p34"/>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57" name="Google Shape;457;p34"/>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58" name="Google Shape;458;p34"/>
                <p:cNvGrpSpPr/>
                <p:nvPr/>
              </p:nvGrpSpPr>
              <p:grpSpPr>
                <a:xfrm>
                  <a:off x="7413093" y="4078247"/>
                  <a:ext cx="956252" cy="359761"/>
                  <a:chOff x="347250" y="3064669"/>
                  <a:chExt cx="956252" cy="359761"/>
                </a:xfrm>
              </p:grpSpPr>
              <p:sp>
                <p:nvSpPr>
                  <p:cNvPr id="459" name="Google Shape;459;p34"/>
                  <p:cNvSpPr txBox="1"/>
                  <p:nvPr/>
                </p:nvSpPr>
                <p:spPr>
                  <a:xfrm>
                    <a:off x="658180" y="3105983"/>
                    <a:ext cx="645322" cy="26161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Plugins</a:t>
                    </a:r>
                    <a:endParaRPr b="0" i="0" sz="1100" u="none" cap="none" strike="noStrike">
                      <a:solidFill>
                        <a:srgbClr val="000000"/>
                      </a:solidFill>
                      <a:latin typeface="Arial"/>
                      <a:ea typeface="Arial"/>
                      <a:cs typeface="Arial"/>
                      <a:sym typeface="Arial"/>
                    </a:endParaRPr>
                  </a:p>
                </p:txBody>
              </p:sp>
              <p:grpSp>
                <p:nvGrpSpPr>
                  <p:cNvPr id="460" name="Google Shape;460;p34"/>
                  <p:cNvGrpSpPr/>
                  <p:nvPr/>
                </p:nvGrpSpPr>
                <p:grpSpPr>
                  <a:xfrm>
                    <a:off x="347250" y="3064669"/>
                    <a:ext cx="359761" cy="359761"/>
                    <a:chOff x="246684" y="3066401"/>
                    <a:chExt cx="450102" cy="450102"/>
                  </a:xfrm>
                </p:grpSpPr>
                <p:sp>
                  <p:nvSpPr>
                    <p:cNvPr id="461" name="Google Shape;461;p34"/>
                    <p:cNvSpPr/>
                    <p:nvPr/>
                  </p:nvSpPr>
                  <p:spPr>
                    <a:xfrm>
                      <a:off x="246684" y="3066401"/>
                      <a:ext cx="450102" cy="450102"/>
                    </a:xfrm>
                    <a:prstGeom prst="ellipse">
                      <a:avLst/>
                    </a:prstGeom>
                    <a:solidFill>
                      <a:srgbClr val="6167A3"/>
                    </a:solidFill>
                    <a:ln cap="flat" cmpd="sng" w="25400">
                      <a:solidFill>
                        <a:srgbClr val="488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62" name="Google Shape;462;p34"/>
                    <p:cNvSpPr/>
                    <p:nvPr/>
                  </p:nvSpPr>
                  <p:spPr>
                    <a:xfrm>
                      <a:off x="360289" y="3140623"/>
                      <a:ext cx="262263" cy="303598"/>
                    </a:xfrm>
                    <a:custGeom>
                      <a:rect b="b" l="l" r="r" t="t"/>
                      <a:pathLst>
                        <a:path extrusionOk="0" h="1496" w="1291">
                          <a:moveTo>
                            <a:pt x="0" y="797"/>
                          </a:moveTo>
                          <a:lnTo>
                            <a:pt x="0" y="797"/>
                          </a:lnTo>
                          <a:lnTo>
                            <a:pt x="1" y="812"/>
                          </a:lnTo>
                          <a:lnTo>
                            <a:pt x="3" y="828"/>
                          </a:lnTo>
                          <a:lnTo>
                            <a:pt x="6" y="843"/>
                          </a:lnTo>
                          <a:lnTo>
                            <a:pt x="11" y="856"/>
                          </a:lnTo>
                          <a:lnTo>
                            <a:pt x="18" y="870"/>
                          </a:lnTo>
                          <a:lnTo>
                            <a:pt x="26" y="882"/>
                          </a:lnTo>
                          <a:lnTo>
                            <a:pt x="35" y="894"/>
                          </a:lnTo>
                          <a:lnTo>
                            <a:pt x="44" y="905"/>
                          </a:lnTo>
                          <a:lnTo>
                            <a:pt x="55" y="914"/>
                          </a:lnTo>
                          <a:lnTo>
                            <a:pt x="67" y="923"/>
                          </a:lnTo>
                          <a:lnTo>
                            <a:pt x="79" y="931"/>
                          </a:lnTo>
                          <a:lnTo>
                            <a:pt x="93" y="937"/>
                          </a:lnTo>
                          <a:lnTo>
                            <a:pt x="106" y="942"/>
                          </a:lnTo>
                          <a:lnTo>
                            <a:pt x="121" y="946"/>
                          </a:lnTo>
                          <a:lnTo>
                            <a:pt x="137" y="948"/>
                          </a:lnTo>
                          <a:lnTo>
                            <a:pt x="152" y="949"/>
                          </a:lnTo>
                          <a:lnTo>
                            <a:pt x="253" y="949"/>
                          </a:lnTo>
                          <a:lnTo>
                            <a:pt x="253" y="1214"/>
                          </a:lnTo>
                          <a:lnTo>
                            <a:pt x="253" y="1214"/>
                          </a:lnTo>
                          <a:lnTo>
                            <a:pt x="254" y="1228"/>
                          </a:lnTo>
                          <a:lnTo>
                            <a:pt x="255" y="1243"/>
                          </a:lnTo>
                          <a:lnTo>
                            <a:pt x="256" y="1257"/>
                          </a:lnTo>
                          <a:lnTo>
                            <a:pt x="259" y="1270"/>
                          </a:lnTo>
                          <a:lnTo>
                            <a:pt x="262" y="1284"/>
                          </a:lnTo>
                          <a:lnTo>
                            <a:pt x="266" y="1298"/>
                          </a:lnTo>
                          <a:lnTo>
                            <a:pt x="271" y="1311"/>
                          </a:lnTo>
                          <a:lnTo>
                            <a:pt x="275" y="1324"/>
                          </a:lnTo>
                          <a:lnTo>
                            <a:pt x="287" y="1349"/>
                          </a:lnTo>
                          <a:lnTo>
                            <a:pt x="301" y="1371"/>
                          </a:lnTo>
                          <a:lnTo>
                            <a:pt x="317" y="1393"/>
                          </a:lnTo>
                          <a:lnTo>
                            <a:pt x="335" y="1413"/>
                          </a:lnTo>
                          <a:lnTo>
                            <a:pt x="356" y="1432"/>
                          </a:lnTo>
                          <a:lnTo>
                            <a:pt x="377" y="1448"/>
                          </a:lnTo>
                          <a:lnTo>
                            <a:pt x="401" y="1462"/>
                          </a:lnTo>
                          <a:lnTo>
                            <a:pt x="425" y="1474"/>
                          </a:lnTo>
                          <a:lnTo>
                            <a:pt x="439" y="1479"/>
                          </a:lnTo>
                          <a:lnTo>
                            <a:pt x="451" y="1483"/>
                          </a:lnTo>
                          <a:lnTo>
                            <a:pt x="465" y="1487"/>
                          </a:lnTo>
                          <a:lnTo>
                            <a:pt x="478" y="1491"/>
                          </a:lnTo>
                          <a:lnTo>
                            <a:pt x="492" y="1493"/>
                          </a:lnTo>
                          <a:lnTo>
                            <a:pt x="507" y="1494"/>
                          </a:lnTo>
                          <a:lnTo>
                            <a:pt x="520" y="1495"/>
                          </a:lnTo>
                          <a:lnTo>
                            <a:pt x="535" y="1496"/>
                          </a:lnTo>
                          <a:lnTo>
                            <a:pt x="547" y="1496"/>
                          </a:lnTo>
                          <a:lnTo>
                            <a:pt x="547" y="1496"/>
                          </a:lnTo>
                          <a:lnTo>
                            <a:pt x="560" y="1495"/>
                          </a:lnTo>
                          <a:lnTo>
                            <a:pt x="575" y="1494"/>
                          </a:lnTo>
                          <a:lnTo>
                            <a:pt x="589" y="1493"/>
                          </a:lnTo>
                          <a:lnTo>
                            <a:pt x="602" y="1491"/>
                          </a:lnTo>
                          <a:lnTo>
                            <a:pt x="615" y="1487"/>
                          </a:lnTo>
                          <a:lnTo>
                            <a:pt x="628" y="1484"/>
                          </a:lnTo>
                          <a:lnTo>
                            <a:pt x="653" y="1475"/>
                          </a:lnTo>
                          <a:lnTo>
                            <a:pt x="677" y="1462"/>
                          </a:lnTo>
                          <a:lnTo>
                            <a:pt x="700" y="1449"/>
                          </a:lnTo>
                          <a:lnTo>
                            <a:pt x="721" y="1433"/>
                          </a:lnTo>
                          <a:lnTo>
                            <a:pt x="741" y="1416"/>
                          </a:lnTo>
                          <a:lnTo>
                            <a:pt x="759" y="1396"/>
                          </a:lnTo>
                          <a:lnTo>
                            <a:pt x="773" y="1375"/>
                          </a:lnTo>
                          <a:lnTo>
                            <a:pt x="788" y="1352"/>
                          </a:lnTo>
                          <a:lnTo>
                            <a:pt x="800" y="1328"/>
                          </a:lnTo>
                          <a:lnTo>
                            <a:pt x="809" y="1303"/>
                          </a:lnTo>
                          <a:lnTo>
                            <a:pt x="812" y="1290"/>
                          </a:lnTo>
                          <a:lnTo>
                            <a:pt x="815" y="1276"/>
                          </a:lnTo>
                          <a:lnTo>
                            <a:pt x="818" y="1264"/>
                          </a:lnTo>
                          <a:lnTo>
                            <a:pt x="820" y="1249"/>
                          </a:lnTo>
                          <a:lnTo>
                            <a:pt x="821" y="1235"/>
                          </a:lnTo>
                          <a:lnTo>
                            <a:pt x="821" y="1222"/>
                          </a:lnTo>
                          <a:lnTo>
                            <a:pt x="821" y="613"/>
                          </a:lnTo>
                          <a:lnTo>
                            <a:pt x="821" y="613"/>
                          </a:lnTo>
                          <a:lnTo>
                            <a:pt x="822" y="593"/>
                          </a:lnTo>
                          <a:lnTo>
                            <a:pt x="825" y="574"/>
                          </a:lnTo>
                          <a:lnTo>
                            <a:pt x="830" y="555"/>
                          </a:lnTo>
                          <a:lnTo>
                            <a:pt x="836" y="537"/>
                          </a:lnTo>
                          <a:lnTo>
                            <a:pt x="845" y="520"/>
                          </a:lnTo>
                          <a:lnTo>
                            <a:pt x="854" y="504"/>
                          </a:lnTo>
                          <a:lnTo>
                            <a:pt x="865" y="490"/>
                          </a:lnTo>
                          <a:lnTo>
                            <a:pt x="878" y="476"/>
                          </a:lnTo>
                          <a:lnTo>
                            <a:pt x="891" y="463"/>
                          </a:lnTo>
                          <a:lnTo>
                            <a:pt x="906" y="452"/>
                          </a:lnTo>
                          <a:lnTo>
                            <a:pt x="922" y="442"/>
                          </a:lnTo>
                          <a:lnTo>
                            <a:pt x="939" y="434"/>
                          </a:lnTo>
                          <a:lnTo>
                            <a:pt x="957" y="427"/>
                          </a:lnTo>
                          <a:lnTo>
                            <a:pt x="975" y="423"/>
                          </a:lnTo>
                          <a:lnTo>
                            <a:pt x="995" y="419"/>
                          </a:lnTo>
                          <a:lnTo>
                            <a:pt x="1015" y="419"/>
                          </a:lnTo>
                          <a:lnTo>
                            <a:pt x="1029" y="419"/>
                          </a:lnTo>
                          <a:lnTo>
                            <a:pt x="1029" y="419"/>
                          </a:lnTo>
                          <a:lnTo>
                            <a:pt x="1049" y="419"/>
                          </a:lnTo>
                          <a:lnTo>
                            <a:pt x="1068" y="423"/>
                          </a:lnTo>
                          <a:lnTo>
                            <a:pt x="1087" y="427"/>
                          </a:lnTo>
                          <a:lnTo>
                            <a:pt x="1105" y="434"/>
                          </a:lnTo>
                          <a:lnTo>
                            <a:pt x="1122" y="442"/>
                          </a:lnTo>
                          <a:lnTo>
                            <a:pt x="1138" y="452"/>
                          </a:lnTo>
                          <a:lnTo>
                            <a:pt x="1152" y="463"/>
                          </a:lnTo>
                          <a:lnTo>
                            <a:pt x="1166" y="476"/>
                          </a:lnTo>
                          <a:lnTo>
                            <a:pt x="1179" y="490"/>
                          </a:lnTo>
                          <a:lnTo>
                            <a:pt x="1190" y="504"/>
                          </a:lnTo>
                          <a:lnTo>
                            <a:pt x="1199" y="520"/>
                          </a:lnTo>
                          <a:lnTo>
                            <a:pt x="1208" y="537"/>
                          </a:lnTo>
                          <a:lnTo>
                            <a:pt x="1214" y="555"/>
                          </a:lnTo>
                          <a:lnTo>
                            <a:pt x="1219" y="574"/>
                          </a:lnTo>
                          <a:lnTo>
                            <a:pt x="1222" y="593"/>
                          </a:lnTo>
                          <a:lnTo>
                            <a:pt x="1223" y="613"/>
                          </a:lnTo>
                          <a:lnTo>
                            <a:pt x="1223" y="992"/>
                          </a:lnTo>
                          <a:lnTo>
                            <a:pt x="1291" y="992"/>
                          </a:lnTo>
                          <a:lnTo>
                            <a:pt x="1291" y="613"/>
                          </a:lnTo>
                          <a:lnTo>
                            <a:pt x="1291" y="613"/>
                          </a:lnTo>
                          <a:lnTo>
                            <a:pt x="1291" y="600"/>
                          </a:lnTo>
                          <a:lnTo>
                            <a:pt x="1290" y="586"/>
                          </a:lnTo>
                          <a:lnTo>
                            <a:pt x="1285" y="560"/>
                          </a:lnTo>
                          <a:lnTo>
                            <a:pt x="1280" y="535"/>
                          </a:lnTo>
                          <a:lnTo>
                            <a:pt x="1270" y="511"/>
                          </a:lnTo>
                          <a:lnTo>
                            <a:pt x="1259" y="488"/>
                          </a:lnTo>
                          <a:lnTo>
                            <a:pt x="1247" y="467"/>
                          </a:lnTo>
                          <a:lnTo>
                            <a:pt x="1231" y="446"/>
                          </a:lnTo>
                          <a:lnTo>
                            <a:pt x="1214" y="427"/>
                          </a:lnTo>
                          <a:lnTo>
                            <a:pt x="1196" y="410"/>
                          </a:lnTo>
                          <a:lnTo>
                            <a:pt x="1175" y="395"/>
                          </a:lnTo>
                          <a:lnTo>
                            <a:pt x="1154" y="383"/>
                          </a:lnTo>
                          <a:lnTo>
                            <a:pt x="1131" y="372"/>
                          </a:lnTo>
                          <a:lnTo>
                            <a:pt x="1107" y="362"/>
                          </a:lnTo>
                          <a:lnTo>
                            <a:pt x="1082" y="356"/>
                          </a:lnTo>
                          <a:lnTo>
                            <a:pt x="1056" y="352"/>
                          </a:lnTo>
                          <a:lnTo>
                            <a:pt x="1042" y="351"/>
                          </a:lnTo>
                          <a:lnTo>
                            <a:pt x="1029" y="351"/>
                          </a:lnTo>
                          <a:lnTo>
                            <a:pt x="1015" y="351"/>
                          </a:lnTo>
                          <a:lnTo>
                            <a:pt x="1015" y="351"/>
                          </a:lnTo>
                          <a:lnTo>
                            <a:pt x="1002" y="351"/>
                          </a:lnTo>
                          <a:lnTo>
                            <a:pt x="988" y="352"/>
                          </a:lnTo>
                          <a:lnTo>
                            <a:pt x="962" y="356"/>
                          </a:lnTo>
                          <a:lnTo>
                            <a:pt x="937" y="362"/>
                          </a:lnTo>
                          <a:lnTo>
                            <a:pt x="913" y="372"/>
                          </a:lnTo>
                          <a:lnTo>
                            <a:pt x="890" y="383"/>
                          </a:lnTo>
                          <a:lnTo>
                            <a:pt x="869" y="395"/>
                          </a:lnTo>
                          <a:lnTo>
                            <a:pt x="848" y="410"/>
                          </a:lnTo>
                          <a:lnTo>
                            <a:pt x="830" y="427"/>
                          </a:lnTo>
                          <a:lnTo>
                            <a:pt x="813" y="446"/>
                          </a:lnTo>
                          <a:lnTo>
                            <a:pt x="797" y="467"/>
                          </a:lnTo>
                          <a:lnTo>
                            <a:pt x="785" y="488"/>
                          </a:lnTo>
                          <a:lnTo>
                            <a:pt x="773" y="511"/>
                          </a:lnTo>
                          <a:lnTo>
                            <a:pt x="764" y="535"/>
                          </a:lnTo>
                          <a:lnTo>
                            <a:pt x="759" y="560"/>
                          </a:lnTo>
                          <a:lnTo>
                            <a:pt x="754" y="586"/>
                          </a:lnTo>
                          <a:lnTo>
                            <a:pt x="753" y="600"/>
                          </a:lnTo>
                          <a:lnTo>
                            <a:pt x="753" y="613"/>
                          </a:lnTo>
                          <a:lnTo>
                            <a:pt x="753" y="1222"/>
                          </a:lnTo>
                          <a:lnTo>
                            <a:pt x="753" y="1222"/>
                          </a:lnTo>
                          <a:lnTo>
                            <a:pt x="752" y="1242"/>
                          </a:lnTo>
                          <a:lnTo>
                            <a:pt x="749" y="1263"/>
                          </a:lnTo>
                          <a:lnTo>
                            <a:pt x="744" y="1283"/>
                          </a:lnTo>
                          <a:lnTo>
                            <a:pt x="737" y="1301"/>
                          </a:lnTo>
                          <a:lnTo>
                            <a:pt x="728" y="1319"/>
                          </a:lnTo>
                          <a:lnTo>
                            <a:pt x="718" y="1336"/>
                          </a:lnTo>
                          <a:lnTo>
                            <a:pt x="705" y="1352"/>
                          </a:lnTo>
                          <a:lnTo>
                            <a:pt x="693" y="1367"/>
                          </a:lnTo>
                          <a:lnTo>
                            <a:pt x="678" y="1381"/>
                          </a:lnTo>
                          <a:lnTo>
                            <a:pt x="662" y="1393"/>
                          </a:lnTo>
                          <a:lnTo>
                            <a:pt x="645" y="1403"/>
                          </a:lnTo>
                          <a:lnTo>
                            <a:pt x="627" y="1411"/>
                          </a:lnTo>
                          <a:lnTo>
                            <a:pt x="608" y="1418"/>
                          </a:lnTo>
                          <a:lnTo>
                            <a:pt x="589" y="1424"/>
                          </a:lnTo>
                          <a:lnTo>
                            <a:pt x="567" y="1427"/>
                          </a:lnTo>
                          <a:lnTo>
                            <a:pt x="547" y="1428"/>
                          </a:lnTo>
                          <a:lnTo>
                            <a:pt x="535" y="1428"/>
                          </a:lnTo>
                          <a:lnTo>
                            <a:pt x="535" y="1428"/>
                          </a:lnTo>
                          <a:lnTo>
                            <a:pt x="514" y="1427"/>
                          </a:lnTo>
                          <a:lnTo>
                            <a:pt x="492" y="1424"/>
                          </a:lnTo>
                          <a:lnTo>
                            <a:pt x="472" y="1418"/>
                          </a:lnTo>
                          <a:lnTo>
                            <a:pt x="452" y="1411"/>
                          </a:lnTo>
                          <a:lnTo>
                            <a:pt x="433" y="1402"/>
                          </a:lnTo>
                          <a:lnTo>
                            <a:pt x="416" y="1391"/>
                          </a:lnTo>
                          <a:lnTo>
                            <a:pt x="399" y="1379"/>
                          </a:lnTo>
                          <a:lnTo>
                            <a:pt x="384" y="1365"/>
                          </a:lnTo>
                          <a:lnTo>
                            <a:pt x="371" y="1350"/>
                          </a:lnTo>
                          <a:lnTo>
                            <a:pt x="358" y="1334"/>
                          </a:lnTo>
                          <a:lnTo>
                            <a:pt x="347" y="1316"/>
                          </a:lnTo>
                          <a:lnTo>
                            <a:pt x="338" y="1298"/>
                          </a:lnTo>
                          <a:lnTo>
                            <a:pt x="331" y="1277"/>
                          </a:lnTo>
                          <a:lnTo>
                            <a:pt x="325" y="1257"/>
                          </a:lnTo>
                          <a:lnTo>
                            <a:pt x="322" y="1235"/>
                          </a:lnTo>
                          <a:lnTo>
                            <a:pt x="321" y="1214"/>
                          </a:lnTo>
                          <a:lnTo>
                            <a:pt x="321" y="949"/>
                          </a:lnTo>
                          <a:lnTo>
                            <a:pt x="423" y="949"/>
                          </a:lnTo>
                          <a:lnTo>
                            <a:pt x="423" y="949"/>
                          </a:lnTo>
                          <a:lnTo>
                            <a:pt x="438" y="948"/>
                          </a:lnTo>
                          <a:lnTo>
                            <a:pt x="453" y="946"/>
                          </a:lnTo>
                          <a:lnTo>
                            <a:pt x="468" y="942"/>
                          </a:lnTo>
                          <a:lnTo>
                            <a:pt x="482" y="937"/>
                          </a:lnTo>
                          <a:lnTo>
                            <a:pt x="495" y="931"/>
                          </a:lnTo>
                          <a:lnTo>
                            <a:pt x="508" y="923"/>
                          </a:lnTo>
                          <a:lnTo>
                            <a:pt x="519" y="914"/>
                          </a:lnTo>
                          <a:lnTo>
                            <a:pt x="531" y="905"/>
                          </a:lnTo>
                          <a:lnTo>
                            <a:pt x="540" y="894"/>
                          </a:lnTo>
                          <a:lnTo>
                            <a:pt x="549" y="882"/>
                          </a:lnTo>
                          <a:lnTo>
                            <a:pt x="557" y="870"/>
                          </a:lnTo>
                          <a:lnTo>
                            <a:pt x="562" y="856"/>
                          </a:lnTo>
                          <a:lnTo>
                            <a:pt x="568" y="843"/>
                          </a:lnTo>
                          <a:lnTo>
                            <a:pt x="571" y="828"/>
                          </a:lnTo>
                          <a:lnTo>
                            <a:pt x="574" y="812"/>
                          </a:lnTo>
                          <a:lnTo>
                            <a:pt x="575" y="797"/>
                          </a:lnTo>
                          <a:lnTo>
                            <a:pt x="575" y="285"/>
                          </a:lnTo>
                          <a:lnTo>
                            <a:pt x="475" y="285"/>
                          </a:lnTo>
                          <a:lnTo>
                            <a:pt x="475" y="285"/>
                          </a:lnTo>
                          <a:lnTo>
                            <a:pt x="476" y="278"/>
                          </a:lnTo>
                          <a:lnTo>
                            <a:pt x="476" y="34"/>
                          </a:lnTo>
                          <a:lnTo>
                            <a:pt x="476" y="34"/>
                          </a:lnTo>
                          <a:lnTo>
                            <a:pt x="475" y="26"/>
                          </a:lnTo>
                          <a:lnTo>
                            <a:pt x="473" y="21"/>
                          </a:lnTo>
                          <a:lnTo>
                            <a:pt x="471" y="15"/>
                          </a:lnTo>
                          <a:lnTo>
                            <a:pt x="466" y="9"/>
                          </a:lnTo>
                          <a:lnTo>
                            <a:pt x="461" y="6"/>
                          </a:lnTo>
                          <a:lnTo>
                            <a:pt x="455" y="3"/>
                          </a:lnTo>
                          <a:lnTo>
                            <a:pt x="449" y="0"/>
                          </a:lnTo>
                          <a:lnTo>
                            <a:pt x="442" y="0"/>
                          </a:lnTo>
                          <a:lnTo>
                            <a:pt x="442" y="0"/>
                          </a:lnTo>
                          <a:lnTo>
                            <a:pt x="435" y="0"/>
                          </a:lnTo>
                          <a:lnTo>
                            <a:pt x="429" y="3"/>
                          </a:lnTo>
                          <a:lnTo>
                            <a:pt x="423" y="6"/>
                          </a:lnTo>
                          <a:lnTo>
                            <a:pt x="418" y="9"/>
                          </a:lnTo>
                          <a:lnTo>
                            <a:pt x="414" y="15"/>
                          </a:lnTo>
                          <a:lnTo>
                            <a:pt x="410" y="21"/>
                          </a:lnTo>
                          <a:lnTo>
                            <a:pt x="408" y="26"/>
                          </a:lnTo>
                          <a:lnTo>
                            <a:pt x="408" y="34"/>
                          </a:lnTo>
                          <a:lnTo>
                            <a:pt x="408" y="278"/>
                          </a:lnTo>
                          <a:lnTo>
                            <a:pt x="408" y="278"/>
                          </a:lnTo>
                          <a:lnTo>
                            <a:pt x="408" y="285"/>
                          </a:lnTo>
                          <a:lnTo>
                            <a:pt x="165" y="285"/>
                          </a:lnTo>
                          <a:lnTo>
                            <a:pt x="165" y="285"/>
                          </a:lnTo>
                          <a:lnTo>
                            <a:pt x="166" y="278"/>
                          </a:lnTo>
                          <a:lnTo>
                            <a:pt x="166" y="34"/>
                          </a:lnTo>
                          <a:lnTo>
                            <a:pt x="166" y="34"/>
                          </a:lnTo>
                          <a:lnTo>
                            <a:pt x="166" y="26"/>
                          </a:lnTo>
                          <a:lnTo>
                            <a:pt x="164" y="21"/>
                          </a:lnTo>
                          <a:lnTo>
                            <a:pt x="161" y="15"/>
                          </a:lnTo>
                          <a:lnTo>
                            <a:pt x="156" y="9"/>
                          </a:lnTo>
                          <a:lnTo>
                            <a:pt x="152" y="6"/>
                          </a:lnTo>
                          <a:lnTo>
                            <a:pt x="146" y="3"/>
                          </a:lnTo>
                          <a:lnTo>
                            <a:pt x="139" y="0"/>
                          </a:lnTo>
                          <a:lnTo>
                            <a:pt x="132" y="0"/>
                          </a:lnTo>
                          <a:lnTo>
                            <a:pt x="132" y="0"/>
                          </a:lnTo>
                          <a:lnTo>
                            <a:pt x="126" y="0"/>
                          </a:lnTo>
                          <a:lnTo>
                            <a:pt x="120" y="3"/>
                          </a:lnTo>
                          <a:lnTo>
                            <a:pt x="113" y="6"/>
                          </a:lnTo>
                          <a:lnTo>
                            <a:pt x="109" y="9"/>
                          </a:lnTo>
                          <a:lnTo>
                            <a:pt x="104" y="15"/>
                          </a:lnTo>
                          <a:lnTo>
                            <a:pt x="102" y="21"/>
                          </a:lnTo>
                          <a:lnTo>
                            <a:pt x="99" y="26"/>
                          </a:lnTo>
                          <a:lnTo>
                            <a:pt x="98" y="34"/>
                          </a:lnTo>
                          <a:lnTo>
                            <a:pt x="98" y="278"/>
                          </a:lnTo>
                          <a:lnTo>
                            <a:pt x="98" y="278"/>
                          </a:lnTo>
                          <a:lnTo>
                            <a:pt x="99" y="285"/>
                          </a:lnTo>
                          <a:lnTo>
                            <a:pt x="0" y="285"/>
                          </a:lnTo>
                          <a:lnTo>
                            <a:pt x="0" y="797"/>
                          </a:lnTo>
                          <a:close/>
                          <a:moveTo>
                            <a:pt x="68" y="353"/>
                          </a:moveTo>
                          <a:lnTo>
                            <a:pt x="507" y="353"/>
                          </a:lnTo>
                          <a:lnTo>
                            <a:pt x="507" y="797"/>
                          </a:lnTo>
                          <a:lnTo>
                            <a:pt x="507" y="797"/>
                          </a:lnTo>
                          <a:lnTo>
                            <a:pt x="507" y="805"/>
                          </a:lnTo>
                          <a:lnTo>
                            <a:pt x="506" y="814"/>
                          </a:lnTo>
                          <a:lnTo>
                            <a:pt x="503" y="822"/>
                          </a:lnTo>
                          <a:lnTo>
                            <a:pt x="500" y="830"/>
                          </a:lnTo>
                          <a:lnTo>
                            <a:pt x="497" y="837"/>
                          </a:lnTo>
                          <a:lnTo>
                            <a:pt x="492" y="844"/>
                          </a:lnTo>
                          <a:lnTo>
                            <a:pt x="488" y="850"/>
                          </a:lnTo>
                          <a:lnTo>
                            <a:pt x="482" y="856"/>
                          </a:lnTo>
                          <a:lnTo>
                            <a:pt x="476" y="862"/>
                          </a:lnTo>
                          <a:lnTo>
                            <a:pt x="469" y="866"/>
                          </a:lnTo>
                          <a:lnTo>
                            <a:pt x="463" y="871"/>
                          </a:lnTo>
                          <a:lnTo>
                            <a:pt x="456" y="874"/>
                          </a:lnTo>
                          <a:lnTo>
                            <a:pt x="448" y="878"/>
                          </a:lnTo>
                          <a:lnTo>
                            <a:pt x="440" y="879"/>
                          </a:lnTo>
                          <a:lnTo>
                            <a:pt x="431" y="881"/>
                          </a:lnTo>
                          <a:lnTo>
                            <a:pt x="423" y="881"/>
                          </a:lnTo>
                          <a:lnTo>
                            <a:pt x="152" y="881"/>
                          </a:lnTo>
                          <a:lnTo>
                            <a:pt x="152" y="881"/>
                          </a:lnTo>
                          <a:lnTo>
                            <a:pt x="144" y="881"/>
                          </a:lnTo>
                          <a:lnTo>
                            <a:pt x="135" y="879"/>
                          </a:lnTo>
                          <a:lnTo>
                            <a:pt x="127" y="878"/>
                          </a:lnTo>
                          <a:lnTo>
                            <a:pt x="119" y="874"/>
                          </a:lnTo>
                          <a:lnTo>
                            <a:pt x="112" y="871"/>
                          </a:lnTo>
                          <a:lnTo>
                            <a:pt x="105" y="866"/>
                          </a:lnTo>
                          <a:lnTo>
                            <a:pt x="98" y="862"/>
                          </a:lnTo>
                          <a:lnTo>
                            <a:pt x="93" y="856"/>
                          </a:lnTo>
                          <a:lnTo>
                            <a:pt x="87" y="850"/>
                          </a:lnTo>
                          <a:lnTo>
                            <a:pt x="82" y="844"/>
                          </a:lnTo>
                          <a:lnTo>
                            <a:pt x="78" y="837"/>
                          </a:lnTo>
                          <a:lnTo>
                            <a:pt x="74" y="830"/>
                          </a:lnTo>
                          <a:lnTo>
                            <a:pt x="71" y="822"/>
                          </a:lnTo>
                          <a:lnTo>
                            <a:pt x="69" y="814"/>
                          </a:lnTo>
                          <a:lnTo>
                            <a:pt x="68" y="805"/>
                          </a:lnTo>
                          <a:lnTo>
                            <a:pt x="68" y="797"/>
                          </a:lnTo>
                          <a:lnTo>
                            <a:pt x="68" y="353"/>
                          </a:lnTo>
                          <a:close/>
                        </a:path>
                      </a:pathLst>
                    </a:cu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463" name="Google Shape;463;p34"/>
              <p:cNvGrpSpPr/>
              <p:nvPr/>
            </p:nvGrpSpPr>
            <p:grpSpPr>
              <a:xfrm>
                <a:off x="5311671" y="1392214"/>
                <a:ext cx="2130389" cy="1139677"/>
                <a:chOff x="0" y="128284"/>
                <a:chExt cx="9144000" cy="4891693"/>
              </a:xfrm>
            </p:grpSpPr>
            <p:pic>
              <p:nvPicPr>
                <p:cNvPr id="464" name="Google Shape;464;p34"/>
                <p:cNvPicPr preferRelativeResize="0"/>
                <p:nvPr/>
              </p:nvPicPr>
              <p:blipFill rotWithShape="1">
                <a:blip r:embed="rId8">
                  <a:alphaModFix/>
                </a:blip>
                <a:srcRect b="0" l="0" r="0" t="0"/>
                <a:stretch/>
              </p:blipFill>
              <p:spPr>
                <a:xfrm>
                  <a:off x="0" y="128284"/>
                  <a:ext cx="9144000" cy="4891693"/>
                </a:xfrm>
                <a:prstGeom prst="rect">
                  <a:avLst/>
                </a:prstGeom>
                <a:noFill/>
                <a:ln>
                  <a:noFill/>
                </a:ln>
              </p:spPr>
            </p:pic>
            <p:pic>
              <p:nvPicPr>
                <p:cNvPr id="465" name="Google Shape;465;p34"/>
                <p:cNvPicPr preferRelativeResize="0"/>
                <p:nvPr/>
              </p:nvPicPr>
              <p:blipFill rotWithShape="1">
                <a:blip r:embed="rId9">
                  <a:alphaModFix/>
                </a:blip>
                <a:srcRect b="0" l="0" r="0" t="0"/>
                <a:stretch/>
              </p:blipFill>
              <p:spPr>
                <a:xfrm>
                  <a:off x="4503665" y="456883"/>
                  <a:ext cx="4438167" cy="2912329"/>
                </a:xfrm>
                <a:prstGeom prst="rect">
                  <a:avLst/>
                </a:prstGeom>
                <a:noFill/>
                <a:ln>
                  <a:noFill/>
                </a:ln>
              </p:spPr>
            </p:pic>
          </p:grpSp>
        </p:grpSp>
      </p:grpSp>
      <p:pic>
        <p:nvPicPr>
          <p:cNvPr id="466" name="Google Shape;466;p34"/>
          <p:cNvPicPr preferRelativeResize="0"/>
          <p:nvPr/>
        </p:nvPicPr>
        <p:blipFill>
          <a:blip r:embed="rId10">
            <a:alphaModFix/>
          </a:blip>
          <a:stretch>
            <a:fillRect/>
          </a:stretch>
        </p:blipFill>
        <p:spPr>
          <a:xfrm>
            <a:off x="334000" y="2301273"/>
            <a:ext cx="1607499" cy="841350"/>
          </a:xfrm>
          <a:prstGeom prst="rect">
            <a:avLst/>
          </a:prstGeom>
          <a:noFill/>
          <a:ln>
            <a:noFill/>
          </a:ln>
        </p:spPr>
      </p:pic>
      <p:pic>
        <p:nvPicPr>
          <p:cNvPr id="467" name="Google Shape;467;p34"/>
          <p:cNvPicPr preferRelativeResize="0"/>
          <p:nvPr/>
        </p:nvPicPr>
        <p:blipFill>
          <a:blip r:embed="rId10">
            <a:alphaModFix/>
          </a:blip>
          <a:stretch>
            <a:fillRect/>
          </a:stretch>
        </p:blipFill>
        <p:spPr>
          <a:xfrm>
            <a:off x="6405150" y="2301273"/>
            <a:ext cx="1607499" cy="841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3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Driving the next gen of tools connect cloud tools to mainframe through Feilong	</a:t>
            </a:r>
            <a:endParaRPr/>
          </a:p>
        </p:txBody>
      </p:sp>
      <p:sp>
        <p:nvSpPr>
          <p:cNvPr id="474" name="Google Shape;474;p35"/>
          <p:cNvSpPr txBox="1"/>
          <p:nvPr>
            <p:ph idx="1" type="body"/>
          </p:nvPr>
        </p:nvSpPr>
        <p:spPr>
          <a:xfrm>
            <a:off x="317500" y="943425"/>
            <a:ext cx="4225500" cy="3143100"/>
          </a:xfrm>
          <a:prstGeom prst="rect">
            <a:avLst/>
          </a:prstGeom>
        </p:spPr>
        <p:txBody>
          <a:bodyPr anchorCtr="0" anchor="t" bIns="91425" lIns="91425" spcFirstLastPara="1" rIns="91425" wrap="square" tIns="91425">
            <a:noAutofit/>
          </a:bodyPr>
          <a:lstStyle/>
          <a:p>
            <a:pPr indent="-336550" lvl="0" marL="457200" rtl="0" algn="l">
              <a:spcBef>
                <a:spcPts val="400"/>
              </a:spcBef>
              <a:spcAft>
                <a:spcPts val="0"/>
              </a:spcAft>
              <a:buSzPts val="1700"/>
              <a:buChar char="•"/>
            </a:pPr>
            <a:r>
              <a:rPr lang="en-US" sz="1700"/>
              <a:t>Users want to manage </a:t>
            </a:r>
            <a:r>
              <a:rPr lang="en-US" sz="1700"/>
              <a:t>their</a:t>
            </a:r>
            <a:r>
              <a:rPr lang="en-US" sz="1700"/>
              <a:t> mainframes with the same modern cloud technologies used across the enterprise.</a:t>
            </a:r>
            <a:endParaRPr sz="1700"/>
          </a:p>
          <a:p>
            <a:pPr indent="-336550" lvl="0" marL="457200" rtl="0" algn="l">
              <a:spcBef>
                <a:spcPts val="0"/>
              </a:spcBef>
              <a:spcAft>
                <a:spcPts val="0"/>
              </a:spcAft>
              <a:buSzPts val="1700"/>
              <a:buChar char="•"/>
            </a:pPr>
            <a:r>
              <a:rPr lang="en-US" sz="1700"/>
              <a:t>z/VM integration with technologies such as OpenStack have long been a challenge.</a:t>
            </a:r>
            <a:endParaRPr sz="1700"/>
          </a:p>
          <a:p>
            <a:pPr indent="-336550" lvl="0" marL="457200" rtl="0" algn="l">
              <a:spcBef>
                <a:spcPts val="0"/>
              </a:spcBef>
              <a:spcAft>
                <a:spcPts val="0"/>
              </a:spcAft>
              <a:buSzPts val="1700"/>
              <a:buChar char="•"/>
            </a:pPr>
            <a:r>
              <a:rPr lang="en-US" sz="1700"/>
              <a:t>Feilong is the vendor-neutral project that extends from z/VM Cloud Connector to enable a broad community to build this technology out further.</a:t>
            </a:r>
            <a:endParaRPr sz="1700"/>
          </a:p>
          <a:p>
            <a:pPr indent="-336550" lvl="0" marL="457200" rtl="0" algn="l">
              <a:spcBef>
                <a:spcPts val="0"/>
              </a:spcBef>
              <a:spcAft>
                <a:spcPts val="0"/>
              </a:spcAft>
              <a:buSzPts val="1700"/>
              <a:buChar char="•"/>
            </a:pPr>
            <a:r>
              <a:rPr lang="en-US" sz="1700"/>
              <a:t>Initial contributing organizations include IBM and SUSE.</a:t>
            </a:r>
            <a:endParaRPr sz="1700"/>
          </a:p>
          <a:p>
            <a:pPr indent="-336550" lvl="0" marL="457200" rtl="0" algn="l">
              <a:spcBef>
                <a:spcPts val="0"/>
              </a:spcBef>
              <a:spcAft>
                <a:spcPts val="0"/>
              </a:spcAft>
              <a:buSzPts val="1700"/>
              <a:buChar char="•"/>
            </a:pPr>
            <a:r>
              <a:rPr lang="en-US" sz="1700"/>
              <a:t>More details at </a:t>
            </a:r>
            <a:r>
              <a:rPr lang="en-US" sz="1700" u="sng">
                <a:solidFill>
                  <a:schemeClr val="hlink"/>
                </a:solidFill>
                <a:hlinkClick r:id="rId3"/>
              </a:rPr>
              <a:t>https://github.com/openmainframeproject/python-zvm-sdk</a:t>
            </a:r>
            <a:r>
              <a:rPr lang="en-US" sz="1700"/>
              <a:t> </a:t>
            </a:r>
            <a:endParaRPr sz="1700"/>
          </a:p>
        </p:txBody>
      </p:sp>
      <p:pic>
        <p:nvPicPr>
          <p:cNvPr id="475" name="Google Shape;475;p35"/>
          <p:cNvPicPr preferRelativeResize="0"/>
          <p:nvPr/>
        </p:nvPicPr>
        <p:blipFill>
          <a:blip r:embed="rId4">
            <a:alphaModFix/>
          </a:blip>
          <a:stretch>
            <a:fillRect/>
          </a:stretch>
        </p:blipFill>
        <p:spPr>
          <a:xfrm>
            <a:off x="4762776" y="1770826"/>
            <a:ext cx="4225500" cy="10479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together the COBOL community</a:t>
            </a:r>
            <a:endParaRPr/>
          </a:p>
        </p:txBody>
      </p:sp>
      <p:sp>
        <p:nvSpPr>
          <p:cNvPr id="482" name="Google Shape;482;p36"/>
          <p:cNvSpPr txBox="1"/>
          <p:nvPr>
            <p:ph idx="1" type="body"/>
          </p:nvPr>
        </p:nvSpPr>
        <p:spPr>
          <a:xfrm>
            <a:off x="317500" y="943425"/>
            <a:ext cx="47952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COBOL talent is critical to our society, and the need has amplified in the COVID-19 pandemic</a:t>
            </a:r>
            <a:endParaRPr/>
          </a:p>
          <a:p>
            <a:pPr indent="-355600" lvl="0" marL="457200" rtl="0" algn="l">
              <a:spcBef>
                <a:spcPts val="0"/>
              </a:spcBef>
              <a:spcAft>
                <a:spcPts val="0"/>
              </a:spcAft>
              <a:buSzPts val="2000"/>
              <a:buChar char="•"/>
            </a:pPr>
            <a:r>
              <a:rPr lang="en-US"/>
              <a:t>Creating course content as open source, along with a larger community of </a:t>
            </a:r>
            <a:r>
              <a:rPr lang="en-US"/>
              <a:t>practitioners</a:t>
            </a:r>
            <a:r>
              <a:rPr lang="en-US"/>
              <a:t> to support, enables sustainability and creates a larger talent pool</a:t>
            </a:r>
            <a:endParaRPr/>
          </a:p>
          <a:p>
            <a:pPr indent="-355600" lvl="0" marL="457200" rtl="0" algn="l">
              <a:spcBef>
                <a:spcPts val="0"/>
              </a:spcBef>
              <a:spcAft>
                <a:spcPts val="0"/>
              </a:spcAft>
              <a:buSzPts val="2000"/>
              <a:buChar char="•"/>
            </a:pPr>
            <a:r>
              <a:rPr lang="en-US"/>
              <a:t>Learn more at </a:t>
            </a:r>
            <a:r>
              <a:rPr lang="en-US" u="sng">
                <a:solidFill>
                  <a:schemeClr val="hlink"/>
                </a:solidFill>
                <a:hlinkClick r:id="rId3"/>
              </a:rPr>
              <a:t>https://www.openmainframeproject.org/projects/coboltrainingcourse</a:t>
            </a:r>
            <a:r>
              <a:rPr lang="en-US"/>
              <a:t> </a:t>
            </a:r>
            <a:endParaRPr/>
          </a:p>
        </p:txBody>
      </p:sp>
      <p:pic>
        <p:nvPicPr>
          <p:cNvPr id="483" name="Google Shape;483;p36"/>
          <p:cNvPicPr preferRelativeResize="0"/>
          <p:nvPr/>
        </p:nvPicPr>
        <p:blipFill>
          <a:blip r:embed="rId4">
            <a:alphaModFix/>
          </a:blip>
          <a:stretch>
            <a:fillRect/>
          </a:stretch>
        </p:blipFill>
        <p:spPr>
          <a:xfrm>
            <a:off x="5490724" y="1760850"/>
            <a:ext cx="3435477" cy="9675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37"/>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ADE: Bringing mainframe innovation to Open Source</a:t>
            </a:r>
            <a:endParaRPr/>
          </a:p>
        </p:txBody>
      </p:sp>
      <p:sp>
        <p:nvSpPr>
          <p:cNvPr id="489" name="Google Shape;489;p37"/>
          <p:cNvSpPr txBox="1"/>
          <p:nvPr>
            <p:ph idx="1" type="body"/>
          </p:nvPr>
        </p:nvSpPr>
        <p:spPr>
          <a:xfrm>
            <a:off x="317500" y="943429"/>
            <a:ext cx="4168439" cy="3832966"/>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Anomaly detection Engine for Linux Logs (ADE) project brings innovation that has long been on the mainframe to the larger Linux world</a:t>
            </a:r>
            <a:endParaRPr/>
          </a:p>
          <a:p>
            <a:pPr indent="-215900" lvl="0" marL="342900" marR="0" rtl="0" algn="l">
              <a:lnSpc>
                <a:spcPct val="100000"/>
              </a:lnSpc>
              <a:spcBef>
                <a:spcPts val="400"/>
              </a:spcBef>
              <a:spcAft>
                <a:spcPts val="0"/>
              </a:spcAft>
              <a:buClr>
                <a:schemeClr val="dk1"/>
              </a:buClr>
              <a:buSzPts val="2000"/>
              <a:buFont typeface="Arial"/>
              <a:buChar char="•"/>
            </a:pPr>
            <a:r>
              <a:rPr lang="en-US"/>
              <a:t>ADE detects anomalous time slices and messages in Linux logs (either RFC3164 or RFC5424 format) using statistical learning.</a:t>
            </a:r>
            <a:endParaRPr/>
          </a:p>
          <a:p>
            <a:pPr indent="-215900" lvl="0" marL="342900" marR="0" rtl="0" algn="l">
              <a:lnSpc>
                <a:spcPct val="100000"/>
              </a:lnSpc>
              <a:spcBef>
                <a:spcPts val="400"/>
              </a:spcBef>
              <a:spcAft>
                <a:spcPts val="0"/>
              </a:spcAft>
              <a:buClr>
                <a:schemeClr val="dk1"/>
              </a:buClr>
              <a:buSzPts val="2000"/>
              <a:buFont typeface="Arial"/>
              <a:buChar char="•"/>
            </a:pPr>
            <a:r>
              <a:rPr lang="en-US"/>
              <a:t>Learn more at </a:t>
            </a:r>
            <a:r>
              <a:rPr lang="en-US" u="sng">
                <a:solidFill>
                  <a:schemeClr val="hlink"/>
                </a:solidFill>
                <a:hlinkClick r:id="rId3"/>
              </a:rPr>
              <a:t>http://openmainframeproject.github.io/ade/</a:t>
            </a:r>
            <a:r>
              <a:rPr lang="en-US"/>
              <a:t> </a:t>
            </a:r>
            <a:endParaRPr/>
          </a:p>
        </p:txBody>
      </p:sp>
      <p:pic>
        <p:nvPicPr>
          <p:cNvPr id="490" name="Google Shape;490;p37"/>
          <p:cNvPicPr preferRelativeResize="0"/>
          <p:nvPr/>
        </p:nvPicPr>
        <p:blipFill rotWithShape="1">
          <a:blip r:embed="rId4">
            <a:alphaModFix/>
          </a:blip>
          <a:srcRect b="0" l="0" r="0" t="0"/>
          <a:stretch/>
        </p:blipFill>
        <p:spPr>
          <a:xfrm>
            <a:off x="5024249" y="1856699"/>
            <a:ext cx="3944075" cy="3132076"/>
          </a:xfrm>
          <a:prstGeom prst="rect">
            <a:avLst/>
          </a:prstGeom>
          <a:noFill/>
          <a:ln>
            <a:noFill/>
          </a:ln>
        </p:spPr>
      </p:pic>
      <p:pic>
        <p:nvPicPr>
          <p:cNvPr id="491" name="Google Shape;491;p37"/>
          <p:cNvPicPr preferRelativeResize="0"/>
          <p:nvPr/>
        </p:nvPicPr>
        <p:blipFill>
          <a:blip r:embed="rId5">
            <a:alphaModFix/>
          </a:blip>
          <a:stretch>
            <a:fillRect/>
          </a:stretch>
        </p:blipFill>
        <p:spPr>
          <a:xfrm>
            <a:off x="5614113" y="897825"/>
            <a:ext cx="2764349" cy="869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38"/>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Mentorship and academic engagement programs are p</a:t>
            </a:r>
            <a:r>
              <a:rPr lang="en-US" sz="2700"/>
              <a:t>utting mainframe in the hands of the next generation</a:t>
            </a:r>
            <a:endParaRPr/>
          </a:p>
        </p:txBody>
      </p:sp>
      <p:pic>
        <p:nvPicPr>
          <p:cNvPr id="497" name="Google Shape;497;p38"/>
          <p:cNvPicPr preferRelativeResize="0"/>
          <p:nvPr/>
        </p:nvPicPr>
        <p:blipFill rotWithShape="1">
          <a:blip r:embed="rId3">
            <a:alphaModFix/>
          </a:blip>
          <a:srcRect b="0" l="0" r="0" t="0"/>
          <a:stretch/>
        </p:blipFill>
        <p:spPr>
          <a:xfrm>
            <a:off x="164786" y="1184650"/>
            <a:ext cx="4992795" cy="2174776"/>
          </a:xfrm>
          <a:prstGeom prst="rect">
            <a:avLst/>
          </a:prstGeom>
          <a:noFill/>
          <a:ln>
            <a:noFill/>
          </a:ln>
        </p:spPr>
      </p:pic>
      <p:sp>
        <p:nvSpPr>
          <p:cNvPr id="498" name="Google Shape;498;p38"/>
          <p:cNvSpPr txBox="1"/>
          <p:nvPr/>
        </p:nvSpPr>
        <p:spPr>
          <a:xfrm>
            <a:off x="162335" y="3056047"/>
            <a:ext cx="4992998" cy="309763"/>
          </a:xfrm>
          <a:prstGeom prst="rect">
            <a:avLst/>
          </a:prstGeom>
          <a:solidFill>
            <a:srgbClr val="FFFFFF">
              <a:alpha val="68235"/>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Summer </a:t>
            </a:r>
            <a:r>
              <a:rPr lang="en-US">
                <a:latin typeface="Gill Sans"/>
                <a:ea typeface="Gill Sans"/>
                <a:cs typeface="Gill Sans"/>
                <a:sym typeface="Gill Sans"/>
              </a:rPr>
              <a:t>Mentorship</a:t>
            </a:r>
            <a:r>
              <a:rPr b="0" i="0" lang="en-US" sz="1400" u="none" cap="none" strike="noStrike">
                <a:solidFill>
                  <a:srgbClr val="000000"/>
                </a:solidFill>
                <a:latin typeface="Gill Sans"/>
                <a:ea typeface="Gill Sans"/>
                <a:cs typeface="Gill Sans"/>
                <a:sym typeface="Gill Sans"/>
              </a:rPr>
              <a:t> Program</a:t>
            </a:r>
            <a:endParaRPr/>
          </a:p>
        </p:txBody>
      </p:sp>
      <p:pic>
        <p:nvPicPr>
          <p:cNvPr id="499" name="Google Shape;499;p38"/>
          <p:cNvPicPr preferRelativeResize="0"/>
          <p:nvPr/>
        </p:nvPicPr>
        <p:blipFill rotWithShape="1">
          <a:blip r:embed="rId4">
            <a:alphaModFix/>
          </a:blip>
          <a:srcRect b="0" l="0" r="0" t="0"/>
          <a:stretch/>
        </p:blipFill>
        <p:spPr>
          <a:xfrm>
            <a:off x="5374800" y="2613255"/>
            <a:ext cx="3693001" cy="2454045"/>
          </a:xfrm>
          <a:prstGeom prst="rect">
            <a:avLst/>
          </a:prstGeom>
          <a:noFill/>
          <a:ln>
            <a:noFill/>
          </a:ln>
        </p:spPr>
      </p:pic>
      <p:sp>
        <p:nvSpPr>
          <p:cNvPr id="500" name="Google Shape;500;p38"/>
          <p:cNvSpPr txBox="1"/>
          <p:nvPr/>
        </p:nvSpPr>
        <p:spPr>
          <a:xfrm>
            <a:off x="5374800" y="4759525"/>
            <a:ext cx="3693000" cy="307800"/>
          </a:xfrm>
          <a:prstGeom prst="rect">
            <a:avLst/>
          </a:prstGeom>
          <a:solidFill>
            <a:srgbClr val="FFFFFF">
              <a:alpha val="68235"/>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VCU Capstone Partnership</a:t>
            </a:r>
            <a:endParaRPr/>
          </a:p>
        </p:txBody>
      </p:sp>
      <p:pic>
        <p:nvPicPr>
          <p:cNvPr id="501" name="Google Shape;501;p38"/>
          <p:cNvPicPr preferRelativeResize="0"/>
          <p:nvPr/>
        </p:nvPicPr>
        <p:blipFill rotWithShape="1">
          <a:blip r:embed="rId5">
            <a:alphaModFix/>
          </a:blip>
          <a:srcRect b="0" l="0" r="0" t="0"/>
          <a:stretch/>
        </p:blipFill>
        <p:spPr>
          <a:xfrm>
            <a:off x="5374800" y="821225"/>
            <a:ext cx="3692999" cy="2462000"/>
          </a:xfrm>
          <a:prstGeom prst="rect">
            <a:avLst/>
          </a:prstGeom>
          <a:noFill/>
          <a:ln>
            <a:noFill/>
          </a:ln>
        </p:spPr>
      </p:pic>
      <p:sp>
        <p:nvSpPr>
          <p:cNvPr id="502" name="Google Shape;502;p38"/>
          <p:cNvSpPr txBox="1"/>
          <p:nvPr/>
        </p:nvSpPr>
        <p:spPr>
          <a:xfrm>
            <a:off x="5374775" y="2766400"/>
            <a:ext cx="3693000" cy="523200"/>
          </a:xfrm>
          <a:prstGeom prst="rect">
            <a:avLst/>
          </a:prstGeom>
          <a:solidFill>
            <a:srgbClr val="FFFFFF">
              <a:alpha val="68235"/>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Blockchain Hackathon for </a:t>
            </a:r>
            <a:br>
              <a:rPr b="0" i="0" lang="en-US" sz="1400" u="none" cap="none" strike="noStrike">
                <a:solidFill>
                  <a:srgbClr val="000000"/>
                </a:solidFill>
                <a:latin typeface="Gill Sans"/>
                <a:ea typeface="Gill Sans"/>
                <a:cs typeface="Gill Sans"/>
                <a:sym typeface="Gill Sans"/>
              </a:rPr>
            </a:br>
            <a:r>
              <a:rPr b="0" i="0" lang="en-US" sz="1400" u="none" cap="none" strike="noStrike">
                <a:solidFill>
                  <a:srgbClr val="000000"/>
                </a:solidFill>
                <a:latin typeface="Gill Sans"/>
                <a:ea typeface="Gill Sans"/>
                <a:cs typeface="Gill Sans"/>
                <a:sym typeface="Gill Sans"/>
              </a:rPr>
              <a:t>EPSI University in France</a:t>
            </a:r>
            <a:endParaRPr/>
          </a:p>
        </p:txBody>
      </p:sp>
      <p:graphicFrame>
        <p:nvGraphicFramePr>
          <p:cNvPr id="503" name="Google Shape;503;p38"/>
          <p:cNvGraphicFramePr/>
          <p:nvPr/>
        </p:nvGraphicFramePr>
        <p:xfrm>
          <a:off x="333992" y="3426867"/>
          <a:ext cx="3000000" cy="3000000"/>
        </p:xfrm>
        <a:graphic>
          <a:graphicData uri="http://schemas.openxmlformats.org/drawingml/2006/table">
            <a:tbl>
              <a:tblPr>
                <a:noFill/>
                <a:tableStyleId>{A4CC0399-F8BF-44E8-92E9-4351A4390659}</a:tableStyleId>
              </a:tblPr>
              <a:tblGrid>
                <a:gridCol w="1565350"/>
                <a:gridCol w="1565350"/>
                <a:gridCol w="1534625"/>
              </a:tblGrid>
              <a:tr h="1550000">
                <a:tc>
                  <a:txBody>
                    <a:bodyPr/>
                    <a:lstStyle/>
                    <a:p>
                      <a:pPr indent="0" lvl="0" marL="0" marR="0" rtl="0" algn="ctr">
                        <a:lnSpc>
                          <a:spcPct val="100000"/>
                        </a:lnSpc>
                        <a:spcBef>
                          <a:spcPts val="0"/>
                        </a:spcBef>
                        <a:spcAft>
                          <a:spcPts val="0"/>
                        </a:spcAft>
                        <a:buClr>
                          <a:schemeClr val="dk1"/>
                        </a:buClr>
                        <a:buSzPts val="4000"/>
                        <a:buFont typeface="Arial"/>
                        <a:buNone/>
                      </a:pPr>
                      <a:r>
                        <a:rPr b="1" lang="en-US" sz="4000">
                          <a:solidFill>
                            <a:schemeClr val="dk1"/>
                          </a:solidFill>
                        </a:rPr>
                        <a:t>40+</a:t>
                      </a:r>
                      <a:r>
                        <a:rPr b="1" lang="en-US" sz="4000" u="none" cap="none" strike="noStrike">
                          <a:solidFill>
                            <a:schemeClr val="dk1"/>
                          </a:solidFill>
                        </a:rPr>
                        <a:t> </a:t>
                      </a:r>
                      <a:endParaRPr b="1" sz="4000" u="none" cap="none" strike="noStrike">
                        <a:solidFill>
                          <a:schemeClr val="dk1"/>
                        </a:solidFill>
                      </a:endParaRPr>
                    </a:p>
                    <a:p>
                      <a:pPr indent="0" lvl="0" marL="0" marR="0" rtl="0" algn="ctr">
                        <a:lnSpc>
                          <a:spcPct val="100000"/>
                        </a:lnSpc>
                        <a:spcBef>
                          <a:spcPts val="0"/>
                        </a:spcBef>
                        <a:spcAft>
                          <a:spcPts val="0"/>
                        </a:spcAft>
                        <a:buClr>
                          <a:schemeClr val="dk1"/>
                        </a:buClr>
                        <a:buSzPts val="1400"/>
                        <a:buFont typeface="Arial"/>
                        <a:buNone/>
                      </a:pPr>
                      <a:r>
                        <a:rPr lang="en-US">
                          <a:solidFill>
                            <a:schemeClr val="dk1"/>
                          </a:solidFill>
                        </a:rPr>
                        <a:t>Mentees</a:t>
                      </a:r>
                      <a:r>
                        <a:rPr lang="en-US" sz="1400" u="none" cap="none" strike="noStrike">
                          <a:solidFill>
                            <a:schemeClr val="dk1"/>
                          </a:solidFill>
                        </a:rPr>
                        <a:t> sponsored</a:t>
                      </a:r>
                      <a:endParaRPr/>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4000"/>
                        <a:buFont typeface="Arial"/>
                        <a:buNone/>
                      </a:pPr>
                      <a:r>
                        <a:rPr b="1" lang="en-US" sz="4000">
                          <a:solidFill>
                            <a:schemeClr val="dk1"/>
                          </a:solidFill>
                        </a:rPr>
                        <a:t>18</a:t>
                      </a:r>
                      <a:br>
                        <a:rPr b="1" lang="en-US" sz="1600" u="none" cap="none" strike="noStrike">
                          <a:solidFill>
                            <a:schemeClr val="dk1"/>
                          </a:solidFill>
                        </a:rPr>
                      </a:br>
                      <a:r>
                        <a:rPr lang="en-US" sz="1400" u="none" cap="none" strike="noStrike">
                          <a:solidFill>
                            <a:schemeClr val="dk1"/>
                          </a:solidFill>
                        </a:rPr>
                        <a:t>Supporting academic institutions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4000"/>
                        <a:buFont typeface="Arial"/>
                        <a:buNone/>
                      </a:pPr>
                      <a:r>
                        <a:rPr b="1" lang="en-US" sz="4000" u="none" cap="none" strike="noStrike">
                          <a:solidFill>
                            <a:schemeClr val="dk1"/>
                          </a:solidFill>
                        </a:rPr>
                        <a:t>100+</a:t>
                      </a:r>
                      <a:br>
                        <a:rPr b="1" lang="en-US" sz="1600" u="none" cap="none" strike="noStrike">
                          <a:solidFill>
                            <a:schemeClr val="dk1"/>
                          </a:solidFill>
                        </a:rPr>
                      </a:br>
                      <a:r>
                        <a:rPr lang="en-US" sz="1400" u="none" cap="none" strike="noStrike">
                          <a:solidFill>
                            <a:schemeClr val="dk1"/>
                          </a:solidFill>
                        </a:rPr>
                        <a:t>Students impacted</a:t>
                      </a:r>
                      <a:endParaRPr b="1" sz="4000" u="none" cap="none" strike="noStrike">
                        <a:solidFill>
                          <a:schemeClr val="dk1"/>
                        </a:solidFill>
                      </a:endParaRPr>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innovation thrives here</a:t>
            </a:r>
            <a:endParaRPr/>
          </a:p>
        </p:txBody>
      </p:sp>
      <p:sp>
        <p:nvSpPr>
          <p:cNvPr id="509" name="Google Shape;509;p39"/>
          <p:cNvSpPr txBox="1"/>
          <p:nvPr/>
        </p:nvSpPr>
        <p:spPr>
          <a:xfrm>
            <a:off x="311625" y="4235150"/>
            <a:ext cx="8520600" cy="63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Project lifecycle, guidance, and proposal process openly defined at </a:t>
            </a:r>
            <a:r>
              <a:rPr lang="en-US" u="sng">
                <a:solidFill>
                  <a:schemeClr val="hlink"/>
                </a:solidFill>
                <a:latin typeface="Gill Sans"/>
                <a:ea typeface="Gill Sans"/>
                <a:cs typeface="Gill Sans"/>
                <a:sym typeface="Gill Sans"/>
                <a:hlinkClick r:id="rId3"/>
              </a:rPr>
              <a:t>https://github.com/openmainframeproject/tsc/tree/master/process</a:t>
            </a:r>
            <a:r>
              <a:rPr lang="en-US">
                <a:latin typeface="Gill Sans"/>
                <a:ea typeface="Gill Sans"/>
                <a:cs typeface="Gill Sans"/>
                <a:sym typeface="Gill Sans"/>
              </a:rPr>
              <a:t> </a:t>
            </a:r>
            <a:endParaRPr>
              <a:latin typeface="Gill Sans"/>
              <a:ea typeface="Gill Sans"/>
              <a:cs typeface="Gill Sans"/>
              <a:sym typeface="Gill Sans"/>
            </a:endParaRPr>
          </a:p>
        </p:txBody>
      </p:sp>
      <p:sp>
        <p:nvSpPr>
          <p:cNvPr id="510" name="Google Shape;510;p3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OMP p</a:t>
            </a:r>
            <a:r>
              <a:rPr lang="en-US"/>
              <a:t>rovides a vendor-neutral home for mainframe-centric open source projects</a:t>
            </a:r>
            <a:endParaRPr/>
          </a:p>
          <a:p>
            <a:pPr indent="-342900" lvl="1" marL="914400" rtl="0" algn="l">
              <a:spcBef>
                <a:spcPts val="0"/>
              </a:spcBef>
              <a:spcAft>
                <a:spcPts val="0"/>
              </a:spcAft>
              <a:buSzPts val="1800"/>
              <a:buChar char="–"/>
            </a:pPr>
            <a:r>
              <a:rPr lang="en-US"/>
              <a:t>Code hosting/infrastructure</a:t>
            </a:r>
            <a:endParaRPr/>
          </a:p>
          <a:p>
            <a:pPr indent="-342900" lvl="1" marL="914400" rtl="0" algn="l">
              <a:spcBef>
                <a:spcPts val="0"/>
              </a:spcBef>
              <a:spcAft>
                <a:spcPts val="0"/>
              </a:spcAft>
              <a:buSzPts val="1800"/>
              <a:buChar char="–"/>
            </a:pPr>
            <a:r>
              <a:rPr lang="en-US"/>
              <a:t>Governance</a:t>
            </a:r>
            <a:endParaRPr/>
          </a:p>
          <a:p>
            <a:pPr indent="-342900" lvl="1" marL="914400" rtl="0" algn="l">
              <a:spcBef>
                <a:spcPts val="0"/>
              </a:spcBef>
              <a:spcAft>
                <a:spcPts val="0"/>
              </a:spcAft>
              <a:buSzPts val="1800"/>
              <a:buChar char="–"/>
            </a:pPr>
            <a:r>
              <a:rPr lang="en-US"/>
              <a:t>Legal/Trademark defense</a:t>
            </a:r>
            <a:endParaRPr/>
          </a:p>
          <a:p>
            <a:pPr indent="-342900" lvl="1" marL="914400" rtl="0" algn="l">
              <a:spcBef>
                <a:spcPts val="0"/>
              </a:spcBef>
              <a:spcAft>
                <a:spcPts val="0"/>
              </a:spcAft>
              <a:buSzPts val="1800"/>
              <a:buChar char="–"/>
            </a:pPr>
            <a:r>
              <a:rPr lang="en-US"/>
              <a:t>Ecosystem development</a:t>
            </a:r>
            <a:endParaRPr/>
          </a:p>
          <a:p>
            <a:pPr indent="-355600" lvl="0" marL="457200" rtl="0" algn="l">
              <a:spcBef>
                <a:spcPts val="0"/>
              </a:spcBef>
              <a:spcAft>
                <a:spcPts val="0"/>
              </a:spcAft>
              <a:buSzPts val="2000"/>
              <a:buChar char="•"/>
            </a:pPr>
            <a:r>
              <a:rPr lang="en-US"/>
              <a:t>LF staff support project communities establishing guidelines and best practices to enable diverse community growth and adoption</a:t>
            </a:r>
            <a:endParaRPr/>
          </a:p>
          <a:p>
            <a:pPr indent="-355600" lvl="0" marL="457200" rtl="0" algn="l">
              <a:spcBef>
                <a:spcPts val="0"/>
              </a:spcBef>
              <a:spcAft>
                <a:spcPts val="0"/>
              </a:spcAft>
              <a:buSzPts val="2000"/>
              <a:buChar char="•"/>
            </a:pPr>
            <a:r>
              <a:rPr lang="en-US"/>
              <a:t>Our philosophy creates natural collaboration opportunities between mainframe-centric open source projects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4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Supporting open source on mainframe beyond hosted projects</a:t>
            </a:r>
            <a:endParaRPr sz="2900"/>
          </a:p>
        </p:txBody>
      </p:sp>
      <p:sp>
        <p:nvSpPr>
          <p:cNvPr id="517" name="Google Shape;517;p4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The modern mainframe ( IBM z15 )</a:t>
            </a:r>
            <a:endParaRPr/>
          </a:p>
        </p:txBody>
      </p:sp>
      <p:sp>
        <p:nvSpPr>
          <p:cNvPr id="96" name="Google Shape;96;p14"/>
          <p:cNvSpPr txBox="1"/>
          <p:nvPr>
            <p:ph idx="1" type="body"/>
          </p:nvPr>
        </p:nvSpPr>
        <p:spPr>
          <a:xfrm>
            <a:off x="4462575" y="943425"/>
            <a:ext cx="4224300" cy="39675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80000"/>
              </a:lnSpc>
              <a:spcBef>
                <a:spcPts val="0"/>
              </a:spcBef>
              <a:spcAft>
                <a:spcPts val="0"/>
              </a:spcAft>
              <a:buClr>
                <a:schemeClr val="dk1"/>
              </a:buClr>
              <a:buSzPts val="1850"/>
              <a:buFont typeface="Arial"/>
              <a:buChar char="•"/>
            </a:pPr>
            <a:r>
              <a:rPr lang="en-US" sz="1850"/>
              <a:t>Up</a:t>
            </a:r>
            <a:r>
              <a:rPr lang="en-US" sz="1850"/>
              <a:t> to 190, 10 core 5.2ghz processors ( read more at </a:t>
            </a:r>
            <a:r>
              <a:rPr lang="en-US" sz="1850" u="sng">
                <a:solidFill>
                  <a:schemeClr val="hlink"/>
                </a:solidFill>
                <a:hlinkClick r:id="rId3"/>
              </a:rPr>
              <a:t>https://en.wikipedia.org/wiki/IBM_z15_(microprocessor)</a:t>
            </a:r>
            <a:r>
              <a:rPr lang="en-US" sz="1850"/>
              <a:t> )</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Up to 40TB of RAIM (random array of independent memory)</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Heavy optimization for i/o bound workloads</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Hardware based encryption</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Fault tolerant, native hot swapping of hardware components ( z stands for zero downtime )</a:t>
            </a:r>
            <a:endParaRPr/>
          </a:p>
          <a:p>
            <a:pPr indent="-215900" lvl="0" marL="342900" marR="0" rtl="0" algn="l">
              <a:lnSpc>
                <a:spcPct val="80000"/>
              </a:lnSpc>
              <a:spcBef>
                <a:spcPts val="400"/>
              </a:spcBef>
              <a:spcAft>
                <a:spcPts val="0"/>
              </a:spcAft>
              <a:buClr>
                <a:schemeClr val="dk1"/>
              </a:buClr>
              <a:buSzPts val="1850"/>
              <a:buFont typeface="Arial"/>
              <a:buChar char="•"/>
            </a:pPr>
            <a:r>
              <a:rPr lang="en-US" sz="1850"/>
              <a:t>And….runs Linux and Open Source!</a:t>
            </a:r>
            <a:endParaRPr/>
          </a:p>
        </p:txBody>
      </p:sp>
      <p:pic>
        <p:nvPicPr>
          <p:cNvPr id="97" name="Google Shape;97;p14"/>
          <p:cNvPicPr preferRelativeResize="0"/>
          <p:nvPr/>
        </p:nvPicPr>
        <p:blipFill rotWithShape="1">
          <a:blip r:embed="rId4">
            <a:alphaModFix/>
          </a:blip>
          <a:srcRect b="0" l="15553" r="15137" t="0"/>
          <a:stretch/>
        </p:blipFill>
        <p:spPr>
          <a:xfrm>
            <a:off x="76200" y="924600"/>
            <a:ext cx="4434524" cy="35990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41"/>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Sustained mainframe support in the broad open source community through the Supported Projects program</a:t>
            </a:r>
            <a:endParaRPr/>
          </a:p>
        </p:txBody>
      </p:sp>
      <p:sp>
        <p:nvSpPr>
          <p:cNvPr id="523" name="Google Shape;523;p41"/>
          <p:cNvSpPr txBox="1"/>
          <p:nvPr/>
        </p:nvSpPr>
        <p:spPr>
          <a:xfrm>
            <a:off x="2919945" y="3622327"/>
            <a:ext cx="3304110"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Participating Open Source Projects include</a:t>
            </a:r>
            <a:endParaRPr/>
          </a:p>
        </p:txBody>
      </p:sp>
      <p:graphicFrame>
        <p:nvGraphicFramePr>
          <p:cNvPr id="524" name="Google Shape;524;p41"/>
          <p:cNvGraphicFramePr/>
          <p:nvPr/>
        </p:nvGraphicFramePr>
        <p:xfrm>
          <a:off x="485312" y="1193304"/>
          <a:ext cx="3000000" cy="3000000"/>
        </p:xfrm>
        <a:graphic>
          <a:graphicData uri="http://schemas.openxmlformats.org/drawingml/2006/table">
            <a:tbl>
              <a:tblPr bandRow="1" firstRow="1">
                <a:noFill/>
                <a:tableStyleId>{E45BDCC4-AAD2-49A4-9DFD-DC0D51DFDB9D}</a:tableStyleId>
              </a:tblPr>
              <a:tblGrid>
                <a:gridCol w="2087000"/>
                <a:gridCol w="2087000"/>
                <a:gridCol w="2087000"/>
                <a:gridCol w="2087000"/>
              </a:tblGrid>
              <a:tr h="370850">
                <a:tc>
                  <a:txBody>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Infrastructure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Developer support</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Market awareness</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lt1"/>
                        </a:buClr>
                        <a:buSzPts val="1400"/>
                        <a:buFont typeface="Gill Sans"/>
                        <a:buNone/>
                      </a:pPr>
                      <a:r>
                        <a:rPr b="0" i="0" lang="en-US" sz="1400" u="none" cap="none" strike="noStrike">
                          <a:solidFill>
                            <a:schemeClr val="lt1"/>
                          </a:solidFill>
                          <a:latin typeface="Gill Sans"/>
                          <a:ea typeface="Gill Sans"/>
                          <a:cs typeface="Gill Sans"/>
                          <a:sym typeface="Gill Sans"/>
                        </a:rPr>
                        <a:t>Governance/IP Home</a:t>
                      </a:r>
                      <a:endParaRPr/>
                    </a:p>
                  </a:txBody>
                  <a:tcPr marT="45725" marB="45725" marR="91450" marL="91450" anchor="ctr">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r>
              <a:tr h="18005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525" name="Google Shape;525;p41"/>
          <p:cNvPicPr preferRelativeResize="0"/>
          <p:nvPr/>
        </p:nvPicPr>
        <p:blipFill rotWithShape="1">
          <a:blip r:embed="rId3">
            <a:alphaModFix/>
          </a:blip>
          <a:srcRect b="0" l="0" r="0" t="0"/>
          <a:stretch/>
        </p:blipFill>
        <p:spPr>
          <a:xfrm>
            <a:off x="639193" y="1670758"/>
            <a:ext cx="1819656" cy="1517904"/>
          </a:xfrm>
          <a:prstGeom prst="rect">
            <a:avLst/>
          </a:prstGeom>
          <a:noFill/>
          <a:ln>
            <a:noFill/>
          </a:ln>
        </p:spPr>
      </p:pic>
      <p:pic>
        <p:nvPicPr>
          <p:cNvPr id="526" name="Google Shape;526;p41"/>
          <p:cNvPicPr preferRelativeResize="0"/>
          <p:nvPr/>
        </p:nvPicPr>
        <p:blipFill rotWithShape="1">
          <a:blip r:embed="rId4">
            <a:alphaModFix/>
          </a:blip>
          <a:srcRect b="0" l="0" r="0" t="0"/>
          <a:stretch/>
        </p:blipFill>
        <p:spPr>
          <a:xfrm>
            <a:off x="2707425" y="1661878"/>
            <a:ext cx="1819656" cy="1517904"/>
          </a:xfrm>
          <a:prstGeom prst="rect">
            <a:avLst/>
          </a:prstGeom>
          <a:noFill/>
          <a:ln>
            <a:noFill/>
          </a:ln>
        </p:spPr>
      </p:pic>
      <p:pic>
        <p:nvPicPr>
          <p:cNvPr id="527" name="Google Shape;527;p41"/>
          <p:cNvPicPr preferRelativeResize="0"/>
          <p:nvPr/>
        </p:nvPicPr>
        <p:blipFill rotWithShape="1">
          <a:blip r:embed="rId5">
            <a:alphaModFix/>
          </a:blip>
          <a:srcRect b="0" l="0" r="0" t="0"/>
          <a:stretch/>
        </p:blipFill>
        <p:spPr>
          <a:xfrm>
            <a:off x="4802291" y="1670758"/>
            <a:ext cx="1819656" cy="1517904"/>
          </a:xfrm>
          <a:prstGeom prst="rect">
            <a:avLst/>
          </a:prstGeom>
          <a:noFill/>
          <a:ln>
            <a:noFill/>
          </a:ln>
        </p:spPr>
      </p:pic>
      <p:pic>
        <p:nvPicPr>
          <p:cNvPr id="528" name="Google Shape;528;p41"/>
          <p:cNvPicPr preferRelativeResize="0"/>
          <p:nvPr/>
        </p:nvPicPr>
        <p:blipFill rotWithShape="1">
          <a:blip r:embed="rId6">
            <a:alphaModFix/>
          </a:blip>
          <a:srcRect b="0" l="0" r="0" t="0"/>
          <a:stretch/>
        </p:blipFill>
        <p:spPr>
          <a:xfrm>
            <a:off x="6866409" y="1681939"/>
            <a:ext cx="1819656" cy="1517904"/>
          </a:xfrm>
          <a:prstGeom prst="rect">
            <a:avLst/>
          </a:prstGeom>
          <a:noFill/>
          <a:ln>
            <a:noFill/>
          </a:ln>
        </p:spPr>
      </p:pic>
      <p:pic>
        <p:nvPicPr>
          <p:cNvPr id="529" name="Google Shape;529;p41"/>
          <p:cNvPicPr preferRelativeResize="0"/>
          <p:nvPr/>
        </p:nvPicPr>
        <p:blipFill>
          <a:blip r:embed="rId7">
            <a:alphaModFix/>
          </a:blip>
          <a:stretch>
            <a:fillRect/>
          </a:stretch>
        </p:blipFill>
        <p:spPr>
          <a:xfrm>
            <a:off x="0" y="4094750"/>
            <a:ext cx="9144004" cy="7013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42"/>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535" name="Google Shape;535;p42"/>
          <p:cNvSpPr txBox="1"/>
          <p:nvPr>
            <p:ph idx="1" type="body"/>
          </p:nvPr>
        </p:nvSpPr>
        <p:spPr>
          <a:xfrm>
            <a:off x="317500" y="943429"/>
            <a:ext cx="4035839" cy="4128805"/>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both new and old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Goal is to showcase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https://www.openmainframeproject.org/category/blog/i-am-a-mainframer</a:t>
            </a:r>
            <a:r>
              <a:rPr lang="en-US"/>
              <a:t> </a:t>
            </a:r>
            <a:endParaRPr/>
          </a:p>
        </p:txBody>
      </p:sp>
      <p:pic>
        <p:nvPicPr>
          <p:cNvPr id="536" name="Google Shape;536;p42"/>
          <p:cNvPicPr preferRelativeResize="0"/>
          <p:nvPr/>
        </p:nvPicPr>
        <p:blipFill rotWithShape="1">
          <a:blip r:embed="rId4">
            <a:alphaModFix/>
          </a:blip>
          <a:srcRect b="0" l="0" r="0" t="0"/>
          <a:stretch/>
        </p:blipFill>
        <p:spPr>
          <a:xfrm>
            <a:off x="4532243" y="702259"/>
            <a:ext cx="4611757" cy="4369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4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2700"/>
              <a:buFont typeface="Gill Sans"/>
              <a:buNone/>
            </a:pPr>
            <a:r>
              <a:rPr lang="en-US" sz="2700"/>
              <a:t>Bringing together the open source and mainframe conversation</a:t>
            </a:r>
            <a:endParaRPr/>
          </a:p>
        </p:txBody>
      </p:sp>
      <p:pic>
        <p:nvPicPr>
          <p:cNvPr id="542" name="Google Shape;542;p43"/>
          <p:cNvPicPr preferRelativeResize="0"/>
          <p:nvPr/>
        </p:nvPicPr>
        <p:blipFill rotWithShape="1">
          <a:blip r:embed="rId3">
            <a:alphaModFix/>
          </a:blip>
          <a:srcRect b="0" l="0" r="0" t="0"/>
          <a:stretch/>
        </p:blipFill>
        <p:spPr>
          <a:xfrm>
            <a:off x="4526280" y="1517712"/>
            <a:ext cx="4366530" cy="2549289"/>
          </a:xfrm>
          <a:prstGeom prst="rect">
            <a:avLst/>
          </a:prstGeom>
          <a:noFill/>
          <a:ln>
            <a:noFill/>
          </a:ln>
        </p:spPr>
      </p:pic>
      <p:sp>
        <p:nvSpPr>
          <p:cNvPr id="543" name="Google Shape;543;p43"/>
          <p:cNvSpPr txBox="1"/>
          <p:nvPr/>
        </p:nvSpPr>
        <p:spPr>
          <a:xfrm>
            <a:off x="4974336" y="4100165"/>
            <a:ext cx="3530134"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chemeClr val="hlink"/>
                </a:solidFill>
                <a:latin typeface="Gill Sans"/>
                <a:ea typeface="Gill Sans"/>
                <a:cs typeface="Gill Sans"/>
                <a:sym typeface="Gill Sans"/>
                <a:hlinkClick r:id="rId4"/>
              </a:rPr>
              <a:t>https://community.openmainframeproject.org/</a:t>
            </a:r>
            <a:endParaRPr b="0" i="0" sz="1400" u="none" cap="none" strike="noStrike">
              <a:solidFill>
                <a:srgbClr val="000000"/>
              </a:solidFill>
              <a:latin typeface="Gill Sans"/>
              <a:ea typeface="Gill Sans"/>
              <a:cs typeface="Gill Sans"/>
              <a:sym typeface="Gill Sans"/>
            </a:endParaRPr>
          </a:p>
        </p:txBody>
      </p:sp>
      <p:pic>
        <p:nvPicPr>
          <p:cNvPr id="544" name="Google Shape;544;p43"/>
          <p:cNvPicPr preferRelativeResize="0"/>
          <p:nvPr/>
        </p:nvPicPr>
        <p:blipFill rotWithShape="1">
          <a:blip r:embed="rId5">
            <a:alphaModFix/>
          </a:blip>
          <a:srcRect b="0" l="0" r="0" t="0"/>
          <a:stretch/>
        </p:blipFill>
        <p:spPr>
          <a:xfrm>
            <a:off x="549191" y="965588"/>
            <a:ext cx="3282696" cy="1172181"/>
          </a:xfrm>
          <a:prstGeom prst="rect">
            <a:avLst/>
          </a:prstGeom>
          <a:noFill/>
          <a:ln>
            <a:noFill/>
          </a:ln>
        </p:spPr>
      </p:pic>
      <p:sp>
        <p:nvSpPr>
          <p:cNvPr id="545" name="Google Shape;545;p43"/>
          <p:cNvSpPr txBox="1"/>
          <p:nvPr/>
        </p:nvSpPr>
        <p:spPr>
          <a:xfrm>
            <a:off x="21516" y="2056937"/>
            <a:ext cx="4338046"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Sponsored Meetup Program</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chemeClr val="hlink"/>
                </a:solidFill>
                <a:latin typeface="Gill Sans"/>
                <a:ea typeface="Gill Sans"/>
                <a:cs typeface="Gill Sans"/>
                <a:sym typeface="Gill Sans"/>
                <a:hlinkClick r:id="rId6"/>
              </a:rPr>
              <a:t>https://www.openmainframeproject.org/meetup-program</a:t>
            </a:r>
            <a:endParaRPr b="0" i="0" sz="1400" u="none" cap="none" strike="noStrike">
              <a:solidFill>
                <a:srgbClr val="000000"/>
              </a:solidFill>
              <a:latin typeface="Gill Sans"/>
              <a:ea typeface="Gill Sans"/>
              <a:cs typeface="Gill Sans"/>
              <a:sym typeface="Gill Sans"/>
            </a:endParaRPr>
          </a:p>
        </p:txBody>
      </p:sp>
      <p:sp>
        <p:nvSpPr>
          <p:cNvPr id="546" name="Google Shape;546;p43"/>
          <p:cNvSpPr txBox="1"/>
          <p:nvPr/>
        </p:nvSpPr>
        <p:spPr>
          <a:xfrm>
            <a:off x="680350" y="4489704"/>
            <a:ext cx="3020379" cy="52322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chemeClr val="hlink"/>
                </a:solidFill>
                <a:latin typeface="Gill Sans"/>
                <a:ea typeface="Gill Sans"/>
                <a:cs typeface="Gill Sans"/>
                <a:sym typeface="Gill Sans"/>
                <a:hlinkClick r:id="rId7"/>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547" name="Google Shape;547;p43"/>
          <p:cNvPicPr preferRelativeResize="0"/>
          <p:nvPr/>
        </p:nvPicPr>
        <p:blipFill rotWithShape="1">
          <a:blip r:embed="rId8">
            <a:alphaModFix/>
          </a:blip>
          <a:srcRect b="0" l="0" r="0" t="0"/>
          <a:stretch/>
        </p:blipFill>
        <p:spPr>
          <a:xfrm>
            <a:off x="1200701" y="2591682"/>
            <a:ext cx="1979676" cy="19796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44"/>
          <p:cNvSpPr txBox="1"/>
          <p:nvPr>
            <p:ph type="title"/>
          </p:nvPr>
        </p:nvSpPr>
        <p:spPr>
          <a:xfrm>
            <a:off x="333992" y="159442"/>
            <a:ext cx="7893793" cy="447163"/>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 </a:t>
            </a:r>
            <a:r>
              <a:rPr lang="en-US"/>
              <a:t>Momentum</a:t>
            </a:r>
            <a:endParaRPr/>
          </a:p>
        </p:txBody>
      </p:sp>
      <p:sp>
        <p:nvSpPr>
          <p:cNvPr id="553" name="Google Shape;553;p44"/>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graphicFrame>
        <p:nvGraphicFramePr>
          <p:cNvPr id="554" name="Google Shape;554;p44"/>
          <p:cNvGraphicFramePr/>
          <p:nvPr/>
        </p:nvGraphicFramePr>
        <p:xfrm>
          <a:off x="311725" y="674000"/>
          <a:ext cx="3000000" cy="3000000"/>
        </p:xfrm>
        <a:graphic>
          <a:graphicData uri="http://schemas.openxmlformats.org/drawingml/2006/table">
            <a:tbl>
              <a:tblPr>
                <a:noFill/>
                <a:tableStyleId>{805C87B0-A941-489E-90B8-61F2A299AAD9}</a:tableStyleId>
              </a:tblPr>
              <a:tblGrid>
                <a:gridCol w="1444700"/>
                <a:gridCol w="1386450"/>
                <a:gridCol w="1416350"/>
                <a:gridCol w="1416350"/>
                <a:gridCol w="1416350"/>
                <a:gridCol w="1416350"/>
              </a:tblGrid>
              <a:tr h="1102050">
                <a:tc>
                  <a:txBody>
                    <a:bodyPr/>
                    <a:lstStyle/>
                    <a:p>
                      <a:pPr indent="0" lvl="0" marL="0" rtl="0" algn="ctr">
                        <a:spcBef>
                          <a:spcPts val="0"/>
                        </a:spcBef>
                        <a:spcAft>
                          <a:spcPts val="0"/>
                        </a:spcAft>
                        <a:buNone/>
                      </a:pPr>
                      <a:r>
                        <a:rPr b="1" lang="en-US" sz="4000">
                          <a:solidFill>
                            <a:srgbClr val="1F608B"/>
                          </a:solidFill>
                        </a:rPr>
                        <a:t>5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36</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12</a:t>
                      </a:r>
                      <a:br>
                        <a:rPr b="1" lang="en-US" sz="1600">
                          <a:solidFill>
                            <a:srgbClr val="FFFFFF"/>
                          </a:solidFill>
                        </a:rPr>
                      </a:br>
                      <a:r>
                        <a:rPr lang="en-US">
                          <a:solidFill>
                            <a:srgbClr val="404146"/>
                          </a:solidFill>
                        </a:rPr>
                        <a:t>Hosted Projects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100+</a:t>
                      </a:r>
                      <a:br>
                        <a:rPr b="1" lang="en-US" sz="1600">
                          <a:solidFill>
                            <a:srgbClr val="FFFFFF"/>
                          </a:solidFill>
                        </a:rPr>
                      </a:br>
                      <a:r>
                        <a:rPr lang="en-US">
                          <a:solidFill>
                            <a:srgbClr val="404146"/>
                          </a:solidFill>
                        </a:rPr>
                        <a:t>Students Impacted</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EEECE1"/>
                          </a:solidFill>
                        </a:rPr>
                        <a:t>200+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555" name="Google Shape;555;p44"/>
          <p:cNvPicPr preferRelativeResize="0"/>
          <p:nvPr/>
        </p:nvPicPr>
        <p:blipFill>
          <a:blip r:embed="rId3">
            <a:alphaModFix/>
          </a:blip>
          <a:stretch>
            <a:fillRect/>
          </a:stretch>
        </p:blipFill>
        <p:spPr>
          <a:xfrm>
            <a:off x="1211938" y="2029000"/>
            <a:ext cx="6720124" cy="3090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45"/>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561" name="Google Shape;561;p45"/>
          <p:cNvPicPr preferRelativeResize="0"/>
          <p:nvPr/>
        </p:nvPicPr>
        <p:blipFill>
          <a:blip r:embed="rId3">
            <a:alphaModFix/>
          </a:blip>
          <a:stretch>
            <a:fillRect/>
          </a:stretch>
        </p:blipFill>
        <p:spPr>
          <a:xfrm>
            <a:off x="179213" y="-13250"/>
            <a:ext cx="8785575" cy="5156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46"/>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568" name="Google Shape;568;p46"/>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569" name="Google Shape;569;p46"/>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570" name="Google Shape;570;p46"/>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571" name="Google Shape;571;p46"/>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572" name="Google Shape;572;p46"/>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573" name="Google Shape;573;p46"/>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Community discussion and collaboration - both virtually and at regional events.</a:t>
            </a:r>
            <a:endParaRPr/>
          </a:p>
        </p:txBody>
      </p:sp>
      <p:sp>
        <p:nvSpPr>
          <p:cNvPr id="574" name="Google Shape;574;p46"/>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9 </a:t>
            </a:r>
            <a:r>
              <a:rPr b="0" i="0" lang="en-US" sz="1600" u="none" cap="none" strike="noStrike">
                <a:solidFill>
                  <a:srgbClr val="FFFFFF"/>
                </a:solidFill>
                <a:latin typeface="Gill Sans"/>
                <a:ea typeface="Gill Sans"/>
                <a:cs typeface="Gill Sans"/>
                <a:sym typeface="Gill Sans"/>
              </a:rPr>
              <a:t>Shared R&amp;D open source projects </a:t>
            </a:r>
            <a:r>
              <a:rPr lang="en-US" sz="1600">
                <a:solidFill>
                  <a:srgbClr val="FFFFFF"/>
                </a:solidFill>
                <a:latin typeface="Gill Sans"/>
                <a:ea typeface="Gill Sans"/>
                <a:cs typeface="Gill Sans"/>
                <a:sym typeface="Gill Sans"/>
              </a:rPr>
              <a:t>- or bring your project to be hosted here</a:t>
            </a:r>
            <a:endParaRPr/>
          </a:p>
        </p:txBody>
      </p:sp>
      <p:sp>
        <p:nvSpPr>
          <p:cNvPr id="575" name="Google Shape;575;p46"/>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a:p>
        </p:txBody>
      </p:sp>
      <p:sp>
        <p:nvSpPr>
          <p:cNvPr id="576" name="Google Shape;576;p46"/>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pic>
        <p:nvPicPr>
          <p:cNvPr descr="12c copy" id="581" name="Google Shape;581;p47"/>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582" name="Google Shape;582;p47"/>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3" name="Google Shape;583;p47"/>
          <p:cNvSpPr/>
          <p:nvPr/>
        </p:nvSpPr>
        <p:spPr>
          <a:xfrm>
            <a:off x="0" y="0"/>
            <a:ext cx="1375316" cy="263842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4" name="Google Shape;584;p47"/>
          <p:cNvSpPr txBox="1"/>
          <p:nvPr>
            <p:ph idx="1" type="body"/>
          </p:nvPr>
        </p:nvSpPr>
        <p:spPr>
          <a:xfrm>
            <a:off x="317500" y="2749436"/>
            <a:ext cx="8369299" cy="2067854"/>
          </a:xfrm>
          <a:prstGeom prst="rect">
            <a:avLst/>
          </a:prstGeom>
          <a:noFill/>
          <a:ln>
            <a:noFill/>
          </a:ln>
        </p:spPr>
        <p:txBody>
          <a:bodyPr anchorCtr="0" anchor="t" bIns="45700" lIns="91425" spcFirstLastPara="1" rIns="91425" wrap="square" tIns="45700">
            <a:noAutofit/>
          </a:bodyPr>
          <a:lstStyle/>
          <a:p>
            <a:pPr indent="-231775" lvl="0" marL="231775"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Gill Sans"/>
                <a:ea typeface="Gill Sans"/>
                <a:cs typeface="Gill Sans"/>
                <a:sym typeface="Gill Sans"/>
              </a:rPr>
              <a:t>Find out more and subscribe to our newsletter at </a:t>
            </a:r>
            <a:r>
              <a:rPr b="0" i="0" lang="en-US" sz="1800" u="sng" cap="none" strike="noStrike">
                <a:solidFill>
                  <a:schemeClr val="hlink"/>
                </a:solidFill>
                <a:latin typeface="Gill Sans"/>
                <a:ea typeface="Gill Sans"/>
                <a:cs typeface="Gill Sans"/>
                <a:sym typeface="Gill Sans"/>
                <a:hlinkClick r:id="rId4"/>
              </a:rPr>
              <a:t>www.openmainframeproject.org</a:t>
            </a:r>
            <a:endParaRPr/>
          </a:p>
          <a:p>
            <a:pPr indent="-231775" lvl="0" marL="231775" marR="0" rtl="0" algn="l">
              <a:lnSpc>
                <a:spcPct val="100000"/>
              </a:lnSpc>
              <a:spcBef>
                <a:spcPts val="720"/>
              </a:spcBef>
              <a:spcAft>
                <a:spcPts val="0"/>
              </a:spcAft>
              <a:buClr>
                <a:schemeClr val="dk1"/>
              </a:buClr>
              <a:buSzPts val="1800"/>
              <a:buFont typeface="Arial"/>
              <a:buChar char="•"/>
            </a:pPr>
            <a:r>
              <a:rPr lang="en-US" sz="1800"/>
              <a:t>O</a:t>
            </a:r>
            <a:r>
              <a:rPr b="0" i="0" lang="en-US" sz="1800" u="none" cap="none" strike="noStrike">
                <a:solidFill>
                  <a:schemeClr val="dk1"/>
                </a:solidFill>
                <a:latin typeface="Gill Sans"/>
                <a:ea typeface="Gill Sans"/>
                <a:cs typeface="Gill Sans"/>
                <a:sym typeface="Gill Sans"/>
              </a:rPr>
              <a:t>rganizational membership opportunities at </a:t>
            </a:r>
            <a:r>
              <a:rPr b="0" i="0" lang="en-US" sz="1800" u="sng" cap="none" strike="noStrike">
                <a:solidFill>
                  <a:schemeClr val="hlink"/>
                </a:solidFill>
                <a:latin typeface="Gill Sans"/>
                <a:ea typeface="Gill Sans"/>
                <a:cs typeface="Gill Sans"/>
                <a:sym typeface="Gill Sans"/>
                <a:hlinkClick r:id="rId5"/>
              </a:rPr>
              <a:t>https://www.openmainframeproject.org/about/join</a:t>
            </a:r>
            <a:r>
              <a:rPr b="0" i="0" lang="en-US" sz="1800" u="none" cap="none" strike="noStrike">
                <a:solidFill>
                  <a:schemeClr val="dk1"/>
                </a:solidFill>
                <a:latin typeface="Gill Sans"/>
                <a:ea typeface="Gill Sans"/>
                <a:cs typeface="Gill Sans"/>
                <a:sym typeface="Gill Sans"/>
              </a:rPr>
              <a:t> or email at </a:t>
            </a:r>
            <a:r>
              <a:rPr b="0" i="0" lang="en-US" sz="1800" u="sng" cap="none" strike="noStrike">
                <a:solidFill>
                  <a:schemeClr val="hlink"/>
                </a:solidFill>
                <a:latin typeface="Gill Sans"/>
                <a:ea typeface="Gill Sans"/>
                <a:cs typeface="Gill Sans"/>
                <a:sym typeface="Gill Sans"/>
                <a:hlinkClick r:id="rId6"/>
              </a:rPr>
              <a:t>membership@openmainframe</a:t>
            </a:r>
            <a:r>
              <a:rPr lang="en-US" sz="1800" u="sng">
                <a:solidFill>
                  <a:schemeClr val="hlink"/>
                </a:solidFill>
                <a:hlinkClick r:id="rId7"/>
              </a:rPr>
              <a:t>project.com</a:t>
            </a:r>
            <a:r>
              <a:rPr lang="en-US" sz="1800"/>
              <a:t> </a:t>
            </a:r>
            <a:endParaRPr sz="1800"/>
          </a:p>
          <a:p>
            <a:pPr indent="-171450" lvl="1" marL="742950" marR="0" rtl="0" algn="l">
              <a:lnSpc>
                <a:spcPct val="100000"/>
              </a:lnSpc>
              <a:spcBef>
                <a:spcPts val="720"/>
              </a:spcBef>
              <a:spcAft>
                <a:spcPts val="0"/>
              </a:spcAft>
              <a:buSzPts val="1800"/>
              <a:buChar char="–"/>
            </a:pPr>
            <a:r>
              <a:rPr lang="en-US"/>
              <a:t>If you are ready to pursue corporate members, complete the paperwork at </a:t>
            </a:r>
            <a:r>
              <a:rPr lang="en-US" u="sng">
                <a:solidFill>
                  <a:schemeClr val="hlink"/>
                </a:solidFill>
                <a:hlinkClick r:id="rId8"/>
              </a:rPr>
              <a:t>https://www.openmainframeproject.org/about/join/now</a:t>
            </a:r>
            <a:r>
              <a:rPr lang="en-US"/>
              <a:t> </a:t>
            </a:r>
            <a:endParaRPr sz="1800"/>
          </a:p>
          <a:p>
            <a:pPr indent="-231775" lvl="0" marL="231775" marR="0" rtl="0" algn="l">
              <a:lnSpc>
                <a:spcPct val="100000"/>
              </a:lnSpc>
              <a:spcBef>
                <a:spcPts val="720"/>
              </a:spcBef>
              <a:spcAft>
                <a:spcPts val="0"/>
              </a:spcAft>
              <a:buClr>
                <a:schemeClr val="dk1"/>
              </a:buClr>
              <a:buSzPts val="1800"/>
              <a:buFont typeface="Arial"/>
              <a:buChar char="•"/>
            </a:pPr>
            <a:r>
              <a:rPr lang="en-US" sz="1800"/>
              <a:t>Talk to me after this talk!</a:t>
            </a:r>
            <a:endParaRPr/>
          </a:p>
        </p:txBody>
      </p:sp>
      <p:pic>
        <p:nvPicPr>
          <p:cNvPr descr="OpenMainframe_Logo_Pantone.png" id="585" name="Google Shape;585;p47"/>
          <p:cNvPicPr preferRelativeResize="0"/>
          <p:nvPr/>
        </p:nvPicPr>
        <p:blipFill rotWithShape="1">
          <a:blip r:embed="rId9">
            <a:alphaModFix/>
          </a:blip>
          <a:srcRect b="0" l="0" r="0" t="0"/>
          <a:stretch/>
        </p:blipFill>
        <p:spPr>
          <a:xfrm>
            <a:off x="8307388" y="100013"/>
            <a:ext cx="469899" cy="519112"/>
          </a:xfrm>
          <a:prstGeom prst="rect">
            <a:avLst/>
          </a:prstGeom>
          <a:noFill/>
          <a:ln>
            <a:noFill/>
          </a:ln>
        </p:spPr>
      </p:pic>
      <p:sp>
        <p:nvSpPr>
          <p:cNvPr id="586" name="Google Shape;586;p47"/>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587" name="Google Shape;587;p47"/>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48"/>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3664AD"/>
              </a:buClr>
              <a:buSzPts val="1050"/>
              <a:buFont typeface="Gill Sans"/>
              <a:buNone/>
            </a:pPr>
            <a:r>
              <a:rPr b="0" i="0" lang="en-US" sz="4200" u="none" cap="none" strike="noStrike">
                <a:solidFill>
                  <a:srgbClr val="3664AD"/>
                </a:solidFill>
                <a:latin typeface="Gill Sans"/>
                <a:ea typeface="Gill Sans"/>
                <a:cs typeface="Gill Sans"/>
                <a:sym typeface="Gill Sans"/>
              </a:rPr>
              <a:t>Questions?</a:t>
            </a:r>
            <a:endParaRPr/>
          </a:p>
        </p:txBody>
      </p:sp>
      <p:sp>
        <p:nvSpPr>
          <p:cNvPr id="593" name="Google Shape;593;p48"/>
          <p:cNvSpPr txBox="1"/>
          <p:nvPr>
            <p:ph idx="1" type="subTitle"/>
          </p:nvPr>
        </p:nvSpPr>
        <p:spPr>
          <a:xfrm>
            <a:off x="4571983" y="3005359"/>
            <a:ext cx="4185557" cy="6050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7F7F7F"/>
              </a:buClr>
              <a:buSzPts val="450"/>
              <a:buFont typeface="Arial"/>
              <a:buNone/>
            </a:pPr>
            <a:r>
              <a:t/>
            </a:r>
            <a:endParaRPr b="0" i="1" sz="1800" u="none" cap="none" strike="noStrike">
              <a:solidFill>
                <a:srgbClr val="7F7F7F"/>
              </a:solidFill>
              <a:latin typeface="Gill Sans"/>
              <a:ea typeface="Gill Sans"/>
              <a:cs typeface="Gill Sans"/>
              <a:sym typeface="Gill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49"/>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50"/>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Membership</a:t>
            </a:r>
            <a:endParaRPr/>
          </a:p>
        </p:txBody>
      </p:sp>
      <p:sp>
        <p:nvSpPr>
          <p:cNvPr id="604" name="Google Shape;604;p50"/>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How does mainframe impact me?</a:t>
            </a:r>
            <a:endParaRPr/>
          </a:p>
        </p:txBody>
      </p:sp>
      <p:graphicFrame>
        <p:nvGraphicFramePr>
          <p:cNvPr id="103" name="Google Shape;103;p15"/>
          <p:cNvGraphicFramePr/>
          <p:nvPr/>
        </p:nvGraphicFramePr>
        <p:xfrm>
          <a:off x="446983" y="1189807"/>
          <a:ext cx="3000000" cy="3000000"/>
        </p:xfrm>
        <a:graphic>
          <a:graphicData uri="http://schemas.openxmlformats.org/drawingml/2006/table">
            <a:tbl>
              <a:tblPr bandRow="1" firstRow="1">
                <a:noFill/>
                <a:tableStyleId>{E45BDCC4-AAD2-49A4-9DFD-DC0D51DFDB9D}</a:tableStyleId>
              </a:tblPr>
              <a:tblGrid>
                <a:gridCol w="2731150"/>
                <a:gridCol w="2731150"/>
                <a:gridCol w="2731150"/>
              </a:tblGrid>
              <a:tr h="1737475">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Banking</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Insurance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Healthcare</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37475">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Government</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Transportation</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Gill Sans"/>
                        <a:buNone/>
                      </a:pPr>
                      <a:r>
                        <a:rPr b="1" i="0" lang="en-US" sz="1400" u="none" cap="none" strike="noStrike">
                          <a:latin typeface="Gill Sans"/>
                          <a:ea typeface="Gill Sans"/>
                          <a:cs typeface="Gill Sans"/>
                          <a:sym typeface="Gill Sans"/>
                        </a:rPr>
                        <a:t>Retail</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104" name="Google Shape;104;p15"/>
          <p:cNvPicPr preferRelativeResize="0"/>
          <p:nvPr/>
        </p:nvPicPr>
        <p:blipFill rotWithShape="1">
          <a:blip r:embed="rId3">
            <a:alphaModFix/>
          </a:blip>
          <a:srcRect b="0" l="0" r="0" t="0"/>
          <a:stretch/>
        </p:blipFill>
        <p:spPr>
          <a:xfrm>
            <a:off x="581710" y="1488635"/>
            <a:ext cx="2423160" cy="1325880"/>
          </a:xfrm>
          <a:prstGeom prst="rect">
            <a:avLst/>
          </a:prstGeom>
          <a:noFill/>
          <a:ln cap="flat" cmpd="sng" w="9525">
            <a:solidFill>
              <a:schemeClr val="dk1"/>
            </a:solidFill>
            <a:prstDash val="solid"/>
            <a:round/>
            <a:headEnd len="sm" w="sm" type="none"/>
            <a:tailEnd len="sm" w="sm" type="none"/>
          </a:ln>
        </p:spPr>
      </p:pic>
      <p:pic>
        <p:nvPicPr>
          <p:cNvPr id="105" name="Google Shape;105;p15"/>
          <p:cNvPicPr preferRelativeResize="0"/>
          <p:nvPr/>
        </p:nvPicPr>
        <p:blipFill rotWithShape="1">
          <a:blip r:embed="rId4">
            <a:alphaModFix/>
          </a:blip>
          <a:srcRect b="0" l="0" r="0" t="0"/>
          <a:stretch/>
        </p:blipFill>
        <p:spPr>
          <a:xfrm>
            <a:off x="3332119" y="1488635"/>
            <a:ext cx="2423160" cy="1325880"/>
          </a:xfrm>
          <a:prstGeom prst="rect">
            <a:avLst/>
          </a:prstGeom>
          <a:noFill/>
          <a:ln cap="flat" cmpd="sng" w="9525">
            <a:solidFill>
              <a:schemeClr val="dk1"/>
            </a:solidFill>
            <a:prstDash val="solid"/>
            <a:round/>
            <a:headEnd len="sm" w="sm" type="none"/>
            <a:tailEnd len="sm" w="sm" type="none"/>
          </a:ln>
        </p:spPr>
      </p:pic>
      <p:pic>
        <p:nvPicPr>
          <p:cNvPr id="106" name="Google Shape;106;p15"/>
          <p:cNvPicPr preferRelativeResize="0"/>
          <p:nvPr/>
        </p:nvPicPr>
        <p:blipFill rotWithShape="1">
          <a:blip r:embed="rId5">
            <a:alphaModFix/>
          </a:blip>
          <a:srcRect b="0" l="0" r="0" t="0"/>
          <a:stretch/>
        </p:blipFill>
        <p:spPr>
          <a:xfrm>
            <a:off x="6082528" y="1488635"/>
            <a:ext cx="2423160" cy="1325880"/>
          </a:xfrm>
          <a:prstGeom prst="rect">
            <a:avLst/>
          </a:prstGeom>
          <a:noFill/>
          <a:ln cap="flat" cmpd="sng" w="9525">
            <a:solidFill>
              <a:schemeClr val="dk1"/>
            </a:solidFill>
            <a:prstDash val="solid"/>
            <a:round/>
            <a:headEnd len="sm" w="sm" type="none"/>
            <a:tailEnd len="sm" w="sm" type="none"/>
          </a:ln>
        </p:spPr>
      </p:pic>
      <p:pic>
        <p:nvPicPr>
          <p:cNvPr id="107" name="Google Shape;107;p15"/>
          <p:cNvPicPr preferRelativeResize="0"/>
          <p:nvPr/>
        </p:nvPicPr>
        <p:blipFill rotWithShape="1">
          <a:blip r:embed="rId6">
            <a:alphaModFix/>
          </a:blip>
          <a:srcRect b="0" l="0" r="0" t="0"/>
          <a:stretch/>
        </p:blipFill>
        <p:spPr>
          <a:xfrm>
            <a:off x="581710" y="3222706"/>
            <a:ext cx="2423160" cy="1325880"/>
          </a:xfrm>
          <a:prstGeom prst="rect">
            <a:avLst/>
          </a:prstGeom>
          <a:noFill/>
          <a:ln cap="flat" cmpd="sng" w="9525">
            <a:solidFill>
              <a:schemeClr val="dk1"/>
            </a:solidFill>
            <a:prstDash val="solid"/>
            <a:round/>
            <a:headEnd len="sm" w="sm" type="none"/>
            <a:tailEnd len="sm" w="sm" type="none"/>
          </a:ln>
        </p:spPr>
      </p:pic>
      <p:pic>
        <p:nvPicPr>
          <p:cNvPr id="108" name="Google Shape;108;p15"/>
          <p:cNvPicPr preferRelativeResize="0"/>
          <p:nvPr/>
        </p:nvPicPr>
        <p:blipFill rotWithShape="1">
          <a:blip r:embed="rId7">
            <a:alphaModFix/>
          </a:blip>
          <a:srcRect b="0" l="0" r="0" t="0"/>
          <a:stretch/>
        </p:blipFill>
        <p:spPr>
          <a:xfrm>
            <a:off x="6041476" y="3234690"/>
            <a:ext cx="2423160" cy="1325880"/>
          </a:xfrm>
          <a:prstGeom prst="rect">
            <a:avLst/>
          </a:prstGeom>
          <a:noFill/>
          <a:ln cap="flat" cmpd="sng" w="9525">
            <a:solidFill>
              <a:schemeClr val="dk1"/>
            </a:solidFill>
            <a:prstDash val="solid"/>
            <a:round/>
            <a:headEnd len="sm" w="sm" type="none"/>
            <a:tailEnd len="sm" w="sm" type="none"/>
          </a:ln>
        </p:spPr>
      </p:pic>
      <p:pic>
        <p:nvPicPr>
          <p:cNvPr id="109" name="Google Shape;109;p15"/>
          <p:cNvPicPr preferRelativeResize="0"/>
          <p:nvPr/>
        </p:nvPicPr>
        <p:blipFill rotWithShape="1">
          <a:blip r:embed="rId8">
            <a:alphaModFix/>
          </a:blip>
          <a:srcRect b="0" l="0" r="0" t="0"/>
          <a:stretch/>
        </p:blipFill>
        <p:spPr>
          <a:xfrm>
            <a:off x="3311593" y="3234690"/>
            <a:ext cx="2423160" cy="132588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51"/>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Membership Benefits (1)</a:t>
            </a:r>
            <a:endParaRPr/>
          </a:p>
        </p:txBody>
      </p:sp>
      <p:sp>
        <p:nvSpPr>
          <p:cNvPr id="610" name="Google Shape;610;p51"/>
          <p:cNvSpPr txBox="1"/>
          <p:nvPr>
            <p:ph idx="1" type="body"/>
          </p:nvPr>
        </p:nvSpPr>
        <p:spPr>
          <a:xfrm>
            <a:off x="317500" y="791029"/>
            <a:ext cx="8369400" cy="31431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600"/>
              <a:buNone/>
            </a:pPr>
            <a:r>
              <a:rPr b="1" lang="en-US" sz="1600"/>
              <a:t>Industry Leadership</a:t>
            </a:r>
            <a:endParaRPr/>
          </a:p>
          <a:p>
            <a:pPr indent="-342900" lvl="0" marL="342900" rtl="0" algn="l">
              <a:lnSpc>
                <a:spcPct val="120000"/>
              </a:lnSpc>
              <a:spcBef>
                <a:spcPts val="0"/>
              </a:spcBef>
              <a:spcAft>
                <a:spcPts val="0"/>
              </a:spcAft>
              <a:buClr>
                <a:schemeClr val="dk1"/>
              </a:buClr>
              <a:buSzPts val="1600"/>
              <a:buChar char="•"/>
            </a:pPr>
            <a:r>
              <a:rPr lang="en-US" sz="1600"/>
              <a:t>Shape the Open Source Mainframe market</a:t>
            </a:r>
            <a:endParaRPr/>
          </a:p>
          <a:p>
            <a:pPr indent="-342900" lvl="0" marL="342900" rtl="0" algn="l">
              <a:lnSpc>
                <a:spcPct val="120000"/>
              </a:lnSpc>
              <a:spcBef>
                <a:spcPts val="0"/>
              </a:spcBef>
              <a:spcAft>
                <a:spcPts val="0"/>
              </a:spcAft>
              <a:buClr>
                <a:schemeClr val="dk1"/>
              </a:buClr>
              <a:buSzPts val="1600"/>
              <a:buChar char="•"/>
            </a:pPr>
            <a:r>
              <a:rPr lang="en-US" sz="1600"/>
              <a:t>Network with other members of Open Mainframe Project</a:t>
            </a:r>
            <a:endParaRPr/>
          </a:p>
          <a:p>
            <a:pPr indent="-342900" lvl="0" marL="342900" rtl="0" algn="l">
              <a:lnSpc>
                <a:spcPct val="120000"/>
              </a:lnSpc>
              <a:spcBef>
                <a:spcPts val="0"/>
              </a:spcBef>
              <a:spcAft>
                <a:spcPts val="0"/>
              </a:spcAft>
              <a:buClr>
                <a:schemeClr val="dk1"/>
              </a:buClr>
              <a:buSzPts val="1600"/>
              <a:buChar char="•"/>
            </a:pPr>
            <a:r>
              <a:rPr lang="en-US" sz="1600"/>
              <a:t>Participate in Open Mainframe Project event and speaking opportunities</a:t>
            </a:r>
            <a:endParaRPr/>
          </a:p>
          <a:p>
            <a:pPr indent="-342900" lvl="0" marL="342900" rtl="0" algn="l">
              <a:lnSpc>
                <a:spcPct val="120000"/>
              </a:lnSpc>
              <a:spcBef>
                <a:spcPts val="0"/>
              </a:spcBef>
              <a:spcAft>
                <a:spcPts val="0"/>
              </a:spcAft>
              <a:buClr>
                <a:schemeClr val="dk1"/>
              </a:buClr>
              <a:buSzPts val="1600"/>
              <a:buChar char="•"/>
            </a:pPr>
            <a:r>
              <a:rPr lang="en-US" sz="1600"/>
              <a:t>Join Open Mainframe Project Projects</a:t>
            </a:r>
            <a:endParaRPr/>
          </a:p>
          <a:p>
            <a:pPr indent="-342900" lvl="0" marL="342900" rtl="0" algn="l">
              <a:lnSpc>
                <a:spcPct val="120000"/>
              </a:lnSpc>
              <a:spcBef>
                <a:spcPts val="0"/>
              </a:spcBef>
              <a:spcAft>
                <a:spcPts val="0"/>
              </a:spcAft>
              <a:buClr>
                <a:schemeClr val="dk1"/>
              </a:buClr>
              <a:buSzPts val="1600"/>
              <a:buChar char="•"/>
            </a:pPr>
            <a:r>
              <a:rPr lang="en-US" sz="1600"/>
              <a:t>Serve on the the Governing Board to help shape investments of Linux and Open Source on Mainframe (Platinum only)</a:t>
            </a:r>
            <a:endParaRPr b="1" sz="1600"/>
          </a:p>
          <a:p>
            <a:pPr indent="0" lvl="0" marL="0" rtl="0" algn="l">
              <a:lnSpc>
                <a:spcPct val="120000"/>
              </a:lnSpc>
              <a:spcBef>
                <a:spcPts val="0"/>
              </a:spcBef>
              <a:spcAft>
                <a:spcPts val="0"/>
              </a:spcAft>
              <a:buClr>
                <a:schemeClr val="dk1"/>
              </a:buClr>
              <a:buSzPts val="1600"/>
              <a:buNone/>
            </a:pPr>
            <a:r>
              <a:rPr b="1" lang="en-US" sz="1600"/>
              <a:t>Marketing Opportunities</a:t>
            </a:r>
            <a:endParaRPr/>
          </a:p>
          <a:p>
            <a:pPr indent="-342900" lvl="0" marL="342900" rtl="0" algn="l">
              <a:lnSpc>
                <a:spcPct val="120000"/>
              </a:lnSpc>
              <a:spcBef>
                <a:spcPts val="0"/>
              </a:spcBef>
              <a:spcAft>
                <a:spcPts val="0"/>
              </a:spcAft>
              <a:buClr>
                <a:schemeClr val="dk1"/>
              </a:buClr>
              <a:buSzPts val="1600"/>
              <a:buChar char="•"/>
            </a:pPr>
            <a:r>
              <a:rPr lang="en-US" sz="1600"/>
              <a:t>Benefit from and participate in Open Mainframe Project marketing efforts</a:t>
            </a:r>
            <a:endParaRPr/>
          </a:p>
          <a:p>
            <a:pPr indent="-342900" lvl="0" marL="342900" rtl="0" algn="l">
              <a:lnSpc>
                <a:spcPct val="120000"/>
              </a:lnSpc>
              <a:spcBef>
                <a:spcPts val="0"/>
              </a:spcBef>
              <a:spcAft>
                <a:spcPts val="0"/>
              </a:spcAft>
              <a:buClr>
                <a:schemeClr val="dk1"/>
              </a:buClr>
              <a:buSzPts val="1600"/>
              <a:buChar char="•"/>
            </a:pPr>
            <a:r>
              <a:rPr lang="en-US" sz="1600"/>
              <a:t>Engage with your peers on the marketing committee</a:t>
            </a:r>
            <a:endParaRPr/>
          </a:p>
          <a:p>
            <a:pPr indent="-342900" lvl="0" marL="342900" rtl="0" algn="l">
              <a:lnSpc>
                <a:spcPct val="120000"/>
              </a:lnSpc>
              <a:spcBef>
                <a:spcPts val="0"/>
              </a:spcBef>
              <a:spcAft>
                <a:spcPts val="0"/>
              </a:spcAft>
              <a:buClr>
                <a:schemeClr val="dk1"/>
              </a:buClr>
              <a:buSzPts val="1600"/>
              <a:buChar char="•"/>
            </a:pPr>
            <a:r>
              <a:rPr lang="en-US" sz="1600"/>
              <a:t>Feature your products and applications that leverage Linux and Open Source on Mainframe at key industry events, website and marketing collateral</a:t>
            </a:r>
            <a:endParaRPr/>
          </a:p>
          <a:p>
            <a:pPr indent="-342900" lvl="0" marL="342900" rtl="0" algn="l">
              <a:lnSpc>
                <a:spcPct val="120000"/>
              </a:lnSpc>
              <a:spcBef>
                <a:spcPts val="0"/>
              </a:spcBef>
              <a:spcAft>
                <a:spcPts val="0"/>
              </a:spcAft>
              <a:buClr>
                <a:schemeClr val="dk1"/>
              </a:buClr>
              <a:buSzPts val="1600"/>
              <a:buChar char="•"/>
            </a:pPr>
            <a:r>
              <a:rPr lang="en-US" sz="1600"/>
              <a:t>Use Open Mainframe Project branding assets in promotion of your product</a:t>
            </a:r>
            <a:endParaRPr sz="1600"/>
          </a:p>
          <a:p>
            <a:pPr indent="-342900" lvl="0" marL="342900" rtl="0" algn="l">
              <a:lnSpc>
                <a:spcPct val="120000"/>
              </a:lnSpc>
              <a:spcBef>
                <a:spcPts val="0"/>
              </a:spcBef>
              <a:spcAft>
                <a:spcPts val="0"/>
              </a:spcAft>
              <a:buSzPts val="1600"/>
              <a:buChar char="•"/>
            </a:pPr>
            <a:r>
              <a:rPr lang="en-US" sz="1600"/>
              <a:t>Discounted sponsorship opportunities for Open Mainframe Project</a:t>
            </a:r>
            <a:endParaRPr sz="1600"/>
          </a:p>
        </p:txBody>
      </p:sp>
      <p:sp>
        <p:nvSpPr>
          <p:cNvPr id="611" name="Google Shape;611;p5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34343"/>
              </a:buClr>
              <a:buSzPts val="250"/>
              <a:buFont typeface="Arial"/>
              <a:buNone/>
            </a:pPr>
            <a:fld id="{00000000-1234-1234-1234-123412341234}" type="slidenum">
              <a:rPr b="0" i="0" lang="en-US" sz="1000" u="none" cap="none" strike="noStrike">
                <a:solidFill>
                  <a:srgbClr val="434343"/>
                </a:solidFill>
                <a:latin typeface="Arial"/>
                <a:ea typeface="Arial"/>
                <a:cs typeface="Arial"/>
                <a:sym typeface="Arial"/>
              </a:rPr>
              <a:t>‹#›</a:t>
            </a:fld>
            <a:endParaRPr b="0" i="0" sz="1000" u="none" cap="none" strike="noStrike">
              <a:solidFill>
                <a:srgbClr val="434343"/>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52"/>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Membership Benefits (2)</a:t>
            </a:r>
            <a:endParaRPr/>
          </a:p>
        </p:txBody>
      </p:sp>
      <p:sp>
        <p:nvSpPr>
          <p:cNvPr id="617" name="Google Shape;617;p52"/>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p>
            <a:pPr indent="0" lvl="0" marL="127000" rtl="0" algn="l">
              <a:lnSpc>
                <a:spcPct val="100000"/>
              </a:lnSpc>
              <a:spcBef>
                <a:spcPts val="0"/>
              </a:spcBef>
              <a:spcAft>
                <a:spcPts val="0"/>
              </a:spcAft>
              <a:buSzPts val="1600"/>
              <a:buNone/>
            </a:pPr>
            <a:r>
              <a:rPr b="1" lang="en-US" sz="1600"/>
              <a:t>Technology Leadership</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Contribute to and influence the direction of Open Mainframe Project technical investments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Drive leadership for future enhancements and extensions that matter for your business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Ability to guide feature sets in requirements documents and future technology roadmaps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Support and drive community work by being a voting member of the Technical Steering Committee (Platinum only)</a:t>
            </a:r>
            <a:br>
              <a:rPr lang="en-US" sz="1600"/>
            </a:br>
            <a:endParaRPr sz="1600"/>
          </a:p>
          <a:p>
            <a:pPr indent="0" lvl="0" marL="127000" rtl="0" algn="l">
              <a:lnSpc>
                <a:spcPct val="100000"/>
              </a:lnSpc>
              <a:spcBef>
                <a:spcPts val="400"/>
              </a:spcBef>
              <a:spcAft>
                <a:spcPts val="0"/>
              </a:spcAft>
              <a:buSzPts val="1600"/>
              <a:buNone/>
            </a:pPr>
            <a:r>
              <a:rPr b="1" lang="en-US" sz="1600"/>
              <a:t>Learning and Engaging</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Engage and collaborate with the membership community to enhance your Open Source/Linux on Mainframe roadmap.</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Work together across company lines and industries.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Create products &amp; apps secure in the knowledge that they will be interoperable in across enterprise class architectures.</a:t>
            </a:r>
            <a:endParaRPr/>
          </a:p>
          <a:p>
            <a:pPr indent="-215900" lvl="0" marL="342900" marR="0" rtl="0" algn="l">
              <a:lnSpc>
                <a:spcPct val="100000"/>
              </a:lnSpc>
              <a:spcBef>
                <a:spcPts val="400"/>
              </a:spcBef>
              <a:spcAft>
                <a:spcPts val="0"/>
              </a:spcAft>
              <a:buClr>
                <a:schemeClr val="dk1"/>
              </a:buClr>
              <a:buSzPts val="1600"/>
              <a:buFont typeface="Arial"/>
              <a:buChar char="•"/>
            </a:pPr>
            <a:r>
              <a:rPr lang="en-US" sz="1600"/>
              <a:t>Ability to serve as an Open Mainframe Project Advocate at events and in the community.</a:t>
            </a:r>
            <a:endParaRPr/>
          </a:p>
          <a:p>
            <a:pPr indent="-114300" lvl="0" marL="342900" marR="0" rtl="0" algn="l">
              <a:lnSpc>
                <a:spcPct val="100000"/>
              </a:lnSpc>
              <a:spcBef>
                <a:spcPts val="400"/>
              </a:spcBef>
              <a:spcAft>
                <a:spcPts val="0"/>
              </a:spcAft>
              <a:buClr>
                <a:schemeClr val="dk1"/>
              </a:buClr>
              <a:buSzPts val="1600"/>
              <a:buFont typeface="Arial"/>
              <a:buNone/>
            </a:pPr>
            <a:r>
              <a:t/>
            </a:r>
            <a:endParaRPr sz="1600"/>
          </a:p>
        </p:txBody>
      </p:sp>
      <p:sp>
        <p:nvSpPr>
          <p:cNvPr id="618" name="Google Shape;618;p52"/>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434343"/>
              </a:buClr>
              <a:buSzPts val="250"/>
              <a:buFont typeface="Arial"/>
              <a:buNone/>
            </a:pPr>
            <a:fld id="{00000000-1234-1234-1234-123412341234}" type="slidenum">
              <a:rPr b="0" i="0" lang="en-US" sz="1000" u="none" cap="none" strike="noStrike">
                <a:solidFill>
                  <a:srgbClr val="434343"/>
                </a:solidFill>
                <a:latin typeface="Arial"/>
                <a:ea typeface="Arial"/>
                <a:cs typeface="Arial"/>
                <a:sym typeface="Arial"/>
              </a:rPr>
              <a:t>‹#›</a:t>
            </a:fld>
            <a:endParaRPr b="0" i="0" sz="1000" u="none" cap="none" strike="noStrike">
              <a:solidFill>
                <a:srgbClr val="434343"/>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graphicFrame>
        <p:nvGraphicFramePr>
          <p:cNvPr id="623" name="Google Shape;623;p53"/>
          <p:cNvGraphicFramePr/>
          <p:nvPr/>
        </p:nvGraphicFramePr>
        <p:xfrm>
          <a:off x="455612" y="750889"/>
          <a:ext cx="3000000" cy="3000000"/>
        </p:xfrm>
        <a:graphic>
          <a:graphicData uri="http://schemas.openxmlformats.org/drawingml/2006/table">
            <a:tbl>
              <a:tblPr>
                <a:noFill/>
                <a:tableStyleId>{E45BDCC4-AAD2-49A4-9DFD-DC0D51DFDB9D}</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TSC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5,000 employees or more =</a:t>
                      </a:r>
                      <a:r>
                        <a:rPr lang="en-US" sz="900" u="none" cap="none" strike="noStrike">
                          <a:solidFill>
                            <a:schemeClr val="dk1"/>
                          </a:solidFill>
                          <a:latin typeface="Gill Sans"/>
                          <a:ea typeface="Gill Sans"/>
                          <a:cs typeface="Gill Sans"/>
                          <a:sym typeface="Gill Sans"/>
                        </a:rPr>
                        <a:t> $35,000</a:t>
                      </a:r>
                      <a:endParaRPr sz="900" u="none" cap="none" strike="noStrike">
                        <a:solidFill>
                          <a:schemeClr val="dk1"/>
                        </a:solidFill>
                        <a:latin typeface="Gill Sans"/>
                        <a:ea typeface="Gill Sans"/>
                        <a:cs typeface="Gill Sans"/>
                        <a:sym typeface="Gill Sans"/>
                      </a:endParaRPr>
                    </a:p>
                    <a:p>
                      <a:pPr indent="0" lvl="0" marL="0" marR="0" rtl="0" algn="l">
                        <a:lnSpc>
                          <a:spcPct val="100000"/>
                        </a:lnSpc>
                        <a:spcBef>
                          <a:spcPts val="24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3,000 &lt; 5,000 employees = $30,000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1,000 &lt; 3,000 employees = $25,000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500  &lt; 1,000 employees = $20,000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 &lt; 500 employees = $12,000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100 employees = $7,000</a:t>
                      </a:r>
                      <a:endParaRPr sz="900" u="none" cap="none" strike="noStrike">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624" name="Google Shape;624;p53"/>
          <p:cNvSpPr txBox="1"/>
          <p:nvPr/>
        </p:nvSpPr>
        <p:spPr>
          <a:xfrm>
            <a:off x="0" y="4071032"/>
            <a:ext cx="9144000" cy="892856"/>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625" name="Google Shape;625;p53"/>
          <p:cNvSpPr/>
          <p:nvPr/>
        </p:nvSpPr>
        <p:spPr>
          <a:xfrm>
            <a:off x="365125" y="-49213"/>
            <a:ext cx="79851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700"/>
              <a:buFont typeface="Gill Sans"/>
              <a:buNone/>
            </a:pPr>
            <a:r>
              <a:rPr b="0" i="0" lang="en-US" sz="2800" u="none" cap="none" strike="noStrike">
                <a:solidFill>
                  <a:srgbClr val="262626"/>
                </a:solidFill>
                <a:latin typeface="Gill Sans"/>
                <a:ea typeface="Gill Sans"/>
                <a:cs typeface="Gill Sans"/>
                <a:sym typeface="Gill Sans"/>
              </a:rPr>
              <a:t>Corporate, Academic, Associate Membership Levels</a:t>
            </a:r>
            <a:endParaRPr/>
          </a:p>
        </p:txBody>
      </p:sp>
      <p:sp>
        <p:nvSpPr>
          <p:cNvPr id="626" name="Google Shape;626;p53"/>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6"/>
          <p:cNvSpPr txBox="1"/>
          <p:nvPr>
            <p:ph idx="1" type="body"/>
          </p:nvPr>
        </p:nvSpPr>
        <p:spPr>
          <a:xfrm>
            <a:off x="317500" y="943429"/>
            <a:ext cx="8369299" cy="3143193"/>
          </a:xfrm>
          <a:prstGeom prst="rect">
            <a:avLst/>
          </a:prstGeom>
          <a:noFill/>
          <a:ln>
            <a:noFill/>
          </a:ln>
        </p:spPr>
        <p:txBody>
          <a:bodyPr anchorCtr="0" anchor="ctr"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Pays 1 in 6 U.S. workers</a:t>
            </a:r>
            <a:endParaRPr/>
          </a:p>
          <a:p>
            <a:pPr indent="-215900" lvl="0" marL="342900" marR="0" rtl="0" algn="l">
              <a:lnSpc>
                <a:spcPct val="100000"/>
              </a:lnSpc>
              <a:spcBef>
                <a:spcPts val="400"/>
              </a:spcBef>
              <a:spcAft>
                <a:spcPts val="0"/>
              </a:spcAft>
              <a:buClr>
                <a:schemeClr val="dk1"/>
              </a:buClr>
              <a:buSzPts val="2000"/>
              <a:buFont typeface="Arial"/>
              <a:buChar char="•"/>
            </a:pPr>
            <a:r>
              <a:rPr lang="en-US"/>
              <a:t>Pays 1 in 4 Canadian workers </a:t>
            </a:r>
            <a:endParaRPr/>
          </a:p>
          <a:p>
            <a:pPr indent="-215900" lvl="0" marL="342900" marR="0" rtl="0" algn="l">
              <a:lnSpc>
                <a:spcPct val="100000"/>
              </a:lnSpc>
              <a:spcBef>
                <a:spcPts val="400"/>
              </a:spcBef>
              <a:spcAft>
                <a:spcPts val="0"/>
              </a:spcAft>
              <a:buClr>
                <a:schemeClr val="dk1"/>
              </a:buClr>
              <a:buSzPts val="2000"/>
              <a:buFont typeface="Arial"/>
              <a:buChar char="•"/>
            </a:pPr>
            <a:r>
              <a:rPr lang="en-US"/>
              <a:t>Processed nearly 53 million W-2’s in 2014</a:t>
            </a:r>
            <a:endParaRPr/>
          </a:p>
          <a:p>
            <a:pPr indent="-88900" lvl="0" marL="342900" marR="0" rtl="0" algn="l">
              <a:lnSpc>
                <a:spcPct val="100000"/>
              </a:lnSpc>
              <a:spcBef>
                <a:spcPts val="400"/>
              </a:spcBef>
              <a:spcAft>
                <a:spcPts val="0"/>
              </a:spcAft>
              <a:buClr>
                <a:schemeClr val="dk1"/>
              </a:buClr>
              <a:buSzPts val="2000"/>
              <a:buFont typeface="Arial"/>
              <a:buNone/>
            </a:pPr>
            <a:r>
              <a:t/>
            </a:r>
            <a:endParaRPr/>
          </a:p>
          <a:p>
            <a:pPr indent="0" lvl="0" marL="127000" rtl="0" algn="l">
              <a:lnSpc>
                <a:spcPct val="100000"/>
              </a:lnSpc>
              <a:spcBef>
                <a:spcPts val="400"/>
              </a:spcBef>
              <a:spcAft>
                <a:spcPts val="0"/>
              </a:spcAft>
              <a:buSzPts val="2000"/>
              <a:buNone/>
            </a:pPr>
            <a:r>
              <a:rPr lang="en-US"/>
              <a:t>…all thanks to mainframe!</a:t>
            </a:r>
            <a:endParaRPr/>
          </a:p>
        </p:txBody>
      </p:sp>
      <p:pic>
        <p:nvPicPr>
          <p:cNvPr id="116" name="Google Shape;116;p16"/>
          <p:cNvPicPr preferRelativeResize="0"/>
          <p:nvPr/>
        </p:nvPicPr>
        <p:blipFill rotWithShape="1">
          <a:blip r:embed="rId3">
            <a:alphaModFix/>
          </a:blip>
          <a:srcRect b="0" l="0" r="0" t="0"/>
          <a:stretch/>
        </p:blipFill>
        <p:spPr>
          <a:xfrm>
            <a:off x="5032125" y="1616692"/>
            <a:ext cx="4111875" cy="23496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Mainframes are here today and will be tomorrow</a:t>
            </a:r>
            <a:endParaRPr/>
          </a:p>
        </p:txBody>
      </p:sp>
      <p:sp>
        <p:nvSpPr>
          <p:cNvPr id="122" name="Google Shape;122;p17"/>
          <p:cNvSpPr txBox="1"/>
          <p:nvPr/>
        </p:nvSpPr>
        <p:spPr>
          <a:xfrm>
            <a:off x="0" y="4790750"/>
            <a:ext cx="7456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1" lang="en-US" sz="1000" u="none" cap="none" strike="noStrike">
                <a:solidFill>
                  <a:srgbClr val="000000"/>
                </a:solidFill>
                <a:latin typeface="Arial"/>
                <a:ea typeface="Arial"/>
                <a:cs typeface="Arial"/>
                <a:sym typeface="Arial"/>
              </a:rPr>
              <a:t>Source: Open Mainframe Project </a:t>
            </a:r>
            <a:r>
              <a:rPr i="1" lang="en-US" sz="1000"/>
              <a:t>Market Survey, Summer 2018</a:t>
            </a:r>
            <a:endParaRPr sz="1000"/>
          </a:p>
        </p:txBody>
      </p:sp>
      <p:pic>
        <p:nvPicPr>
          <p:cNvPr id="123" name="Google Shape;123;p17"/>
          <p:cNvPicPr preferRelativeResize="0"/>
          <p:nvPr/>
        </p:nvPicPr>
        <p:blipFill>
          <a:blip r:embed="rId3">
            <a:alphaModFix/>
          </a:blip>
          <a:stretch>
            <a:fillRect/>
          </a:stretch>
        </p:blipFill>
        <p:spPr>
          <a:xfrm>
            <a:off x="1300175" y="994475"/>
            <a:ext cx="6418001" cy="2618125"/>
          </a:xfrm>
          <a:prstGeom prst="rect">
            <a:avLst/>
          </a:prstGeom>
          <a:noFill/>
          <a:ln>
            <a:noFill/>
          </a:ln>
        </p:spPr>
      </p:pic>
      <p:sp>
        <p:nvSpPr>
          <p:cNvPr id="124" name="Google Shape;124;p17"/>
          <p:cNvSpPr/>
          <p:nvPr/>
        </p:nvSpPr>
        <p:spPr>
          <a:xfrm>
            <a:off x="1622175" y="3670450"/>
            <a:ext cx="3309600" cy="902700"/>
          </a:xfrm>
          <a:prstGeom prst="wedgeRectCallout">
            <a:avLst>
              <a:gd fmla="val -4544" name="adj1"/>
              <a:gd fmla="val -8622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Mainframe’s strengths align with enterprise needs of today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8"/>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a Foundation?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on Mainframe roots</a:t>
            </a:r>
            <a:endParaRPr/>
          </a:p>
        </p:txBody>
      </p:sp>
      <p:sp>
        <p:nvSpPr>
          <p:cNvPr id="136" name="Google Shape;136;p19"/>
          <p:cNvSpPr/>
          <p:nvPr/>
        </p:nvSpPr>
        <p:spPr>
          <a:xfrm>
            <a:off x="334000" y="1889550"/>
            <a:ext cx="1768800" cy="1364400"/>
          </a:xfrm>
          <a:prstGeom prst="homePlate">
            <a:avLst>
              <a:gd fmla="val 50000" name="adj"/>
            </a:avLst>
          </a:prstGeom>
          <a:solidFill>
            <a:srgbClr val="C9DAF8"/>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t>1955</a:t>
            </a:r>
            <a:endParaRPr b="1" sz="900"/>
          </a:p>
          <a:p>
            <a:pPr indent="0" lvl="0" marL="0" rtl="0" algn="l">
              <a:spcBef>
                <a:spcPts val="0"/>
              </a:spcBef>
              <a:spcAft>
                <a:spcPts val="0"/>
              </a:spcAft>
              <a:buNone/>
            </a:pPr>
            <a:r>
              <a:rPr b="1" lang="en-US" sz="900">
                <a:solidFill>
                  <a:srgbClr val="434343"/>
                </a:solidFill>
              </a:rPr>
              <a:t>SHARE established </a:t>
            </a:r>
            <a:r>
              <a:rPr lang="en-US" sz="900">
                <a:solidFill>
                  <a:srgbClr val="434343"/>
                </a:solidFill>
              </a:rPr>
              <a:t>H</a:t>
            </a:r>
            <a:r>
              <a:rPr lang="en-US" sz="900">
                <a:solidFill>
                  <a:srgbClr val="434343"/>
                </a:solidFill>
              </a:rPr>
              <a:t>istorical root of open source movement</a:t>
            </a:r>
            <a:endParaRPr sz="900">
              <a:solidFill>
                <a:srgbClr val="434343"/>
              </a:solidFill>
            </a:endParaRPr>
          </a:p>
        </p:txBody>
      </p:sp>
      <p:sp>
        <p:nvSpPr>
          <p:cNvPr id="137" name="Google Shape;137;p19"/>
          <p:cNvSpPr/>
          <p:nvPr/>
        </p:nvSpPr>
        <p:spPr>
          <a:xfrm>
            <a:off x="1536516" y="1889550"/>
            <a:ext cx="2296500" cy="1364400"/>
          </a:xfrm>
          <a:prstGeom prst="chevron">
            <a:avLst>
              <a:gd fmla="val 46881" name="adj"/>
            </a:avLst>
          </a:prstGeom>
          <a:solidFill>
            <a:srgbClr val="CFE2F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200">
                <a:solidFill>
                  <a:schemeClr val="dk1"/>
                </a:solidFill>
              </a:rPr>
              <a:t>1999</a:t>
            </a:r>
            <a:endParaRPr b="1" sz="900">
              <a:solidFill>
                <a:schemeClr val="dk1"/>
              </a:solidFill>
            </a:endParaRPr>
          </a:p>
          <a:p>
            <a:pPr indent="0" lvl="0" marL="0" rtl="0" algn="l">
              <a:spcBef>
                <a:spcPts val="0"/>
              </a:spcBef>
              <a:spcAft>
                <a:spcPts val="0"/>
              </a:spcAft>
              <a:buClr>
                <a:schemeClr val="dk1"/>
              </a:buClr>
              <a:buSzPts val="1100"/>
              <a:buFont typeface="Arial"/>
              <a:buNone/>
            </a:pPr>
            <a:r>
              <a:rPr b="1" lang="en-US" sz="900">
                <a:solidFill>
                  <a:srgbClr val="434343"/>
                </a:solidFill>
              </a:rPr>
              <a:t>Linux ported to s390x </a:t>
            </a:r>
            <a:r>
              <a:rPr lang="en-US" sz="900">
                <a:solidFill>
                  <a:srgbClr val="434343"/>
                </a:solidFill>
              </a:rPr>
              <a:t>by community effort from Marist University and other enthusiasts</a:t>
            </a:r>
            <a:endParaRPr sz="900"/>
          </a:p>
        </p:txBody>
      </p:sp>
      <p:sp>
        <p:nvSpPr>
          <p:cNvPr id="138" name="Google Shape;138;p19"/>
          <p:cNvSpPr/>
          <p:nvPr/>
        </p:nvSpPr>
        <p:spPr>
          <a:xfrm>
            <a:off x="3320008" y="1889550"/>
            <a:ext cx="2296500" cy="1364400"/>
          </a:xfrm>
          <a:prstGeom prst="chevron">
            <a:avLst>
              <a:gd fmla="val 46881" name="adj"/>
            </a:avLst>
          </a:prstGeom>
          <a:solidFill>
            <a:srgbClr val="A4C2F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2001</a:t>
            </a:r>
            <a:endParaRPr b="1" sz="900">
              <a:solidFill>
                <a:schemeClr val="dk1"/>
              </a:solidFill>
            </a:endParaRPr>
          </a:p>
          <a:p>
            <a:pPr indent="0" lvl="0" marL="0" rtl="0" algn="l">
              <a:spcBef>
                <a:spcPts val="0"/>
              </a:spcBef>
              <a:spcAft>
                <a:spcPts val="0"/>
              </a:spcAft>
              <a:buNone/>
            </a:pPr>
            <a:r>
              <a:rPr b="1" lang="en-US" sz="900">
                <a:solidFill>
                  <a:srgbClr val="434343"/>
                </a:solidFill>
              </a:rPr>
              <a:t>Major Linux Distros support mainframe</a:t>
            </a:r>
            <a:r>
              <a:rPr b="1" lang="en-US" sz="900">
                <a:solidFill>
                  <a:srgbClr val="434343"/>
                </a:solidFill>
              </a:rPr>
              <a:t> </a:t>
            </a:r>
            <a:r>
              <a:rPr lang="en-US" sz="900">
                <a:solidFill>
                  <a:srgbClr val="434343"/>
                </a:solidFill>
              </a:rPr>
              <a:t>Initially SUSE, but followed by Red Hat and others</a:t>
            </a:r>
            <a:endParaRPr sz="900"/>
          </a:p>
        </p:txBody>
      </p:sp>
      <p:sp>
        <p:nvSpPr>
          <p:cNvPr id="139" name="Google Shape;139;p19"/>
          <p:cNvSpPr/>
          <p:nvPr/>
        </p:nvSpPr>
        <p:spPr>
          <a:xfrm>
            <a:off x="5064682" y="1889550"/>
            <a:ext cx="2296500" cy="1364400"/>
          </a:xfrm>
          <a:prstGeom prst="chevron">
            <a:avLst>
              <a:gd fmla="val 46881" name="adj"/>
            </a:avLst>
          </a:prstGeom>
          <a:solidFill>
            <a:srgbClr val="9FC5E8"/>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2006</a:t>
            </a:r>
            <a:endParaRPr b="1" sz="900">
              <a:solidFill>
                <a:schemeClr val="dk1"/>
              </a:solidFill>
            </a:endParaRPr>
          </a:p>
          <a:p>
            <a:pPr indent="0" lvl="0" marL="0" rtl="0" algn="l">
              <a:spcBef>
                <a:spcPts val="0"/>
              </a:spcBef>
              <a:spcAft>
                <a:spcPts val="0"/>
              </a:spcAft>
              <a:buNone/>
            </a:pPr>
            <a:r>
              <a:rPr b="1" lang="en-US" sz="900">
                <a:solidFill>
                  <a:srgbClr val="434343"/>
                </a:solidFill>
              </a:rPr>
              <a:t>1,700 customers using Linux on s390x in production</a:t>
            </a:r>
            <a:r>
              <a:rPr b="1" lang="en-US" sz="900">
                <a:solidFill>
                  <a:srgbClr val="434343"/>
                </a:solidFill>
              </a:rPr>
              <a:t> </a:t>
            </a:r>
            <a:r>
              <a:rPr lang="en-US" sz="900">
                <a:solidFill>
                  <a:srgbClr val="434343"/>
                </a:solidFill>
              </a:rPr>
              <a:t>Key apps include SAP, DB2, and Oracle DB</a:t>
            </a:r>
            <a:endParaRPr sz="900"/>
          </a:p>
        </p:txBody>
      </p:sp>
      <p:sp>
        <p:nvSpPr>
          <p:cNvPr id="140" name="Google Shape;140;p19"/>
          <p:cNvSpPr/>
          <p:nvPr/>
        </p:nvSpPr>
        <p:spPr>
          <a:xfrm>
            <a:off x="6786100" y="1889550"/>
            <a:ext cx="2296500" cy="1364400"/>
          </a:xfrm>
          <a:prstGeom prst="chevron">
            <a:avLst>
              <a:gd fmla="val 46881" name="adj"/>
            </a:avLst>
          </a:prstGeom>
          <a:solidFill>
            <a:srgbClr val="6D9EEB"/>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2013</a:t>
            </a:r>
            <a:endParaRPr b="1" sz="900">
              <a:solidFill>
                <a:schemeClr val="dk1"/>
              </a:solidFill>
            </a:endParaRPr>
          </a:p>
          <a:p>
            <a:pPr indent="0" lvl="0" marL="0" rtl="0" algn="l">
              <a:spcBef>
                <a:spcPts val="0"/>
              </a:spcBef>
              <a:spcAft>
                <a:spcPts val="0"/>
              </a:spcAft>
              <a:buNone/>
            </a:pPr>
            <a:r>
              <a:rPr b="1" lang="en-US" sz="900">
                <a:solidFill>
                  <a:srgbClr val="434343"/>
                </a:solidFill>
              </a:rPr>
              <a:t>Open Source ecosystem hits critical mass</a:t>
            </a:r>
            <a:r>
              <a:rPr b="1" lang="en-US" sz="900">
                <a:solidFill>
                  <a:srgbClr val="434343"/>
                </a:solidFill>
              </a:rPr>
              <a:t> </a:t>
            </a:r>
            <a:r>
              <a:rPr lang="en-US" sz="900">
                <a:solidFill>
                  <a:srgbClr val="434343"/>
                </a:solidFill>
              </a:rPr>
              <a:t>OpenStack, KVM, PostgreSQL supported on s390x</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0"/>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descr="02_section_01" id="147" name="Google Shape;147;p20"/>
          <p:cNvPicPr preferRelativeResize="0"/>
          <p:nvPr/>
        </p:nvPicPr>
        <p:blipFill rotWithShape="1">
          <a:blip r:embed="rId3">
            <a:alphaModFix/>
          </a:blip>
          <a:srcRect b="0" l="0" r="0" t="0"/>
          <a:stretch/>
        </p:blipFill>
        <p:spPr>
          <a:xfrm>
            <a:off x="752475" y="926867"/>
            <a:ext cx="3721100" cy="1857375"/>
          </a:xfrm>
          <a:prstGeom prst="rect">
            <a:avLst/>
          </a:prstGeom>
          <a:noFill/>
          <a:ln>
            <a:noFill/>
          </a:ln>
          <a:effectLst>
            <a:outerShdw blurRad="50800" rotWithShape="0" algn="tl" dir="2700000" dist="38100">
              <a:srgbClr val="000000">
                <a:alpha val="40000"/>
              </a:srgbClr>
            </a:outerShdw>
          </a:effectLst>
        </p:spPr>
      </p:pic>
      <p:pic>
        <p:nvPicPr>
          <p:cNvPr descr="02_section_02" id="148" name="Google Shape;148;p20"/>
          <p:cNvPicPr preferRelativeResize="0"/>
          <p:nvPr/>
        </p:nvPicPr>
        <p:blipFill rotWithShape="1">
          <a:blip r:embed="rId4">
            <a:alphaModFix/>
          </a:blip>
          <a:srcRect b="0" l="0" r="0" t="0"/>
          <a:stretch/>
        </p:blipFill>
        <p:spPr>
          <a:xfrm>
            <a:off x="4583113" y="904642"/>
            <a:ext cx="3738562" cy="1865312"/>
          </a:xfrm>
          <a:prstGeom prst="rect">
            <a:avLst/>
          </a:prstGeom>
          <a:noFill/>
          <a:ln>
            <a:noFill/>
          </a:ln>
          <a:effectLst>
            <a:outerShdw blurRad="50800" rotWithShape="0" algn="tl" dir="2700000" dist="38100">
              <a:srgbClr val="000000">
                <a:alpha val="40000"/>
              </a:srgbClr>
            </a:outerShdw>
          </a:effectLst>
        </p:spPr>
      </p:pic>
      <p:pic>
        <p:nvPicPr>
          <p:cNvPr descr="02_section_03" id="149" name="Google Shape;149;p20"/>
          <p:cNvPicPr preferRelativeResize="0"/>
          <p:nvPr/>
        </p:nvPicPr>
        <p:blipFill rotWithShape="1">
          <a:blip r:embed="rId5">
            <a:alphaModFix/>
          </a:blip>
          <a:srcRect b="0" l="0" r="0" t="0"/>
          <a:stretch/>
        </p:blipFill>
        <p:spPr>
          <a:xfrm>
            <a:off x="4583113" y="2876317"/>
            <a:ext cx="3738562" cy="1865312"/>
          </a:xfrm>
          <a:prstGeom prst="rect">
            <a:avLst/>
          </a:prstGeom>
          <a:noFill/>
          <a:ln>
            <a:noFill/>
          </a:ln>
          <a:effectLst>
            <a:outerShdw blurRad="50800" rotWithShape="0" algn="tl" dir="2700000" dist="38100">
              <a:srgbClr val="000000">
                <a:alpha val="40000"/>
              </a:srgbClr>
            </a:outerShdw>
          </a:effectLst>
        </p:spPr>
      </p:pic>
      <p:pic>
        <p:nvPicPr>
          <p:cNvPr descr="02_section_04" id="150" name="Google Shape;150;p20"/>
          <p:cNvPicPr preferRelativeResize="0"/>
          <p:nvPr/>
        </p:nvPicPr>
        <p:blipFill rotWithShape="1">
          <a:blip r:embed="rId6">
            <a:alphaModFix/>
          </a:blip>
          <a:srcRect b="0" l="0" r="0" t="0"/>
          <a:stretch/>
        </p:blipFill>
        <p:spPr>
          <a:xfrm>
            <a:off x="763588" y="2876317"/>
            <a:ext cx="3738562" cy="1865312"/>
          </a:xfrm>
          <a:prstGeom prst="rect">
            <a:avLst/>
          </a:prstGeom>
          <a:noFill/>
          <a:ln>
            <a:noFill/>
          </a:ln>
          <a:effectLst>
            <a:outerShdw blurRad="50800" rotWithShape="0" algn="tl" dir="2700000" dist="38100">
              <a:srgbClr val="000000">
                <a:alpha val="40000"/>
              </a:srgbClr>
            </a:outerShdw>
          </a:effectLst>
        </p:spPr>
      </p:pic>
      <p:pic>
        <p:nvPicPr>
          <p:cNvPr descr="center-1" id="151" name="Google Shape;151;p20"/>
          <p:cNvPicPr preferRelativeResize="0"/>
          <p:nvPr/>
        </p:nvPicPr>
        <p:blipFill rotWithShape="1">
          <a:blip r:embed="rId7">
            <a:alphaModFix/>
          </a:blip>
          <a:srcRect b="0" l="0" r="0" t="0"/>
          <a:stretch/>
        </p:blipFill>
        <p:spPr>
          <a:xfrm>
            <a:off x="3040063" y="1323742"/>
            <a:ext cx="2901950" cy="2914650"/>
          </a:xfrm>
          <a:prstGeom prst="rect">
            <a:avLst/>
          </a:prstGeom>
          <a:noFill/>
          <a:ln>
            <a:noFill/>
          </a:ln>
        </p:spPr>
      </p:pic>
      <p:sp>
        <p:nvSpPr>
          <p:cNvPr id="152" name="Google Shape;152;p20"/>
          <p:cNvSpPr/>
          <p:nvPr/>
        </p:nvSpPr>
        <p:spPr>
          <a:xfrm>
            <a:off x="3409950" y="1731729"/>
            <a:ext cx="2133600" cy="2133600"/>
          </a:xfrm>
          <a:prstGeom prst="ellipse">
            <a:avLst/>
          </a:prstGeom>
          <a:solidFill>
            <a:srgbClr val="FFFFFF">
              <a:alpha val="8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Gill Sans"/>
              <a:ea typeface="Gill Sans"/>
              <a:cs typeface="Gill Sans"/>
              <a:sym typeface="Gill Sans"/>
            </a:endParaRPr>
          </a:p>
        </p:txBody>
      </p:sp>
      <p:sp>
        <p:nvSpPr>
          <p:cNvPr id="153" name="Google Shape;153;p20"/>
          <p:cNvSpPr txBox="1"/>
          <p:nvPr/>
        </p:nvSpPr>
        <p:spPr>
          <a:xfrm>
            <a:off x="3555810" y="2324443"/>
            <a:ext cx="1946275" cy="997196"/>
          </a:xfrm>
          <a:prstGeom prst="rect">
            <a:avLst/>
          </a:prstGeom>
          <a:noFill/>
          <a:ln>
            <a:noFill/>
          </a:ln>
        </p:spPr>
        <p:txBody>
          <a:bodyPr anchorCtr="0" anchor="ctr" bIns="45700" lIns="91425" spcFirstLastPara="1" rIns="91425" wrap="square" tIns="45700">
            <a:noAutofit/>
          </a:bodyPr>
          <a:lstStyle/>
          <a:p>
            <a:pPr indent="0" lvl="0" marL="0" marR="0" rtl="0" algn="ctr">
              <a:lnSpc>
                <a:spcPct val="105000"/>
              </a:lnSpc>
              <a:spcBef>
                <a:spcPts val="0"/>
              </a:spcBef>
              <a:spcAft>
                <a:spcPts val="0"/>
              </a:spcAft>
              <a:buClr>
                <a:srgbClr val="000000"/>
              </a:buClr>
              <a:buSzPts val="1400"/>
              <a:buFont typeface="Arial"/>
              <a:buNone/>
            </a:pPr>
            <a:r>
              <a:rPr i="0" lang="en-US" sz="1400" u="none" cap="none" strike="noStrike">
                <a:solidFill>
                  <a:srgbClr val="000000"/>
                </a:solidFill>
                <a:latin typeface="Gill Sans"/>
                <a:ea typeface="Gill Sans"/>
                <a:cs typeface="Gill Sans"/>
                <a:sym typeface="Gill Sans"/>
              </a:rPr>
              <a:t>Open source on the mainframe lacks a neutral home for growth</a:t>
            </a:r>
            <a:endParaRPr>
              <a:latin typeface="Gill Sans"/>
              <a:ea typeface="Gill Sans"/>
              <a:cs typeface="Gill Sans"/>
              <a:sym typeface="Gill Sans"/>
            </a:endParaRPr>
          </a:p>
        </p:txBody>
      </p:sp>
      <p:sp>
        <p:nvSpPr>
          <p:cNvPr id="154" name="Google Shape;154;p20"/>
          <p:cNvSpPr txBox="1"/>
          <p:nvPr/>
        </p:nvSpPr>
        <p:spPr>
          <a:xfrm>
            <a:off x="987425" y="1203092"/>
            <a:ext cx="2882900"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Disconnected, independent efforts; no shared </a:t>
            </a:r>
            <a:br>
              <a:rPr i="0" lang="en-US" sz="1400" u="none" cap="none" strike="noStrike">
                <a:solidFill>
                  <a:srgbClr val="FFFFFF"/>
                </a:solidFill>
                <a:latin typeface="Gill Sans"/>
                <a:ea typeface="Gill Sans"/>
                <a:cs typeface="Gill Sans"/>
                <a:sym typeface="Gill Sans"/>
              </a:rPr>
            </a:br>
            <a:r>
              <a:rPr i="0" lang="en-US" sz="1400" u="none" cap="none" strike="noStrike">
                <a:solidFill>
                  <a:srgbClr val="FFFFFF"/>
                </a:solidFill>
                <a:latin typeface="Gill Sans"/>
                <a:ea typeface="Gill Sans"/>
                <a:cs typeface="Gill Sans"/>
                <a:sym typeface="Gill Sans"/>
              </a:rPr>
              <a:t>“hub” of innovation</a:t>
            </a:r>
            <a:endParaRPr>
              <a:latin typeface="Gill Sans"/>
              <a:ea typeface="Gill Sans"/>
              <a:cs typeface="Gill Sans"/>
              <a:sym typeface="Gill Sans"/>
            </a:endParaRPr>
          </a:p>
        </p:txBody>
      </p:sp>
      <p:sp>
        <p:nvSpPr>
          <p:cNvPr id="155" name="Google Shape;155;p20"/>
          <p:cNvSpPr txBox="1"/>
          <p:nvPr/>
        </p:nvSpPr>
        <p:spPr>
          <a:xfrm>
            <a:off x="5595938" y="1217379"/>
            <a:ext cx="2359025" cy="92333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Community events are industry specific, not vendor agnostic</a:t>
            </a:r>
            <a:endParaRPr>
              <a:latin typeface="Gill Sans"/>
              <a:ea typeface="Gill Sans"/>
              <a:cs typeface="Gill Sans"/>
              <a:sym typeface="Gill Sans"/>
            </a:endParaRPr>
          </a:p>
        </p:txBody>
      </p:sp>
      <p:sp>
        <p:nvSpPr>
          <p:cNvPr id="156" name="Google Shape;156;p20"/>
          <p:cNvSpPr txBox="1"/>
          <p:nvPr/>
        </p:nvSpPr>
        <p:spPr>
          <a:xfrm>
            <a:off x="996950" y="3370029"/>
            <a:ext cx="2882900" cy="9233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No place for students </a:t>
            </a:r>
            <a:br>
              <a:rPr i="0" lang="en-US" sz="1400" u="none" cap="none" strike="noStrike">
                <a:solidFill>
                  <a:srgbClr val="FFFFFF"/>
                </a:solidFill>
                <a:latin typeface="Gill Sans"/>
                <a:ea typeface="Gill Sans"/>
                <a:cs typeface="Gill Sans"/>
                <a:sym typeface="Gill Sans"/>
              </a:rPr>
            </a:br>
            <a:r>
              <a:rPr i="0" lang="en-US" sz="1400" u="none" cap="none" strike="noStrike">
                <a:solidFill>
                  <a:srgbClr val="FFFFFF"/>
                </a:solidFill>
                <a:latin typeface="Gill Sans"/>
                <a:ea typeface="Gill Sans"/>
                <a:cs typeface="Gill Sans"/>
                <a:sym typeface="Gill Sans"/>
              </a:rPr>
              <a:t>and academic </a:t>
            </a:r>
            <a:br>
              <a:rPr i="0" lang="en-US" sz="1400" u="none" cap="none" strike="noStrike">
                <a:solidFill>
                  <a:srgbClr val="FFFFFF"/>
                </a:solidFill>
                <a:latin typeface="Gill Sans"/>
                <a:ea typeface="Gill Sans"/>
                <a:cs typeface="Gill Sans"/>
                <a:sym typeface="Gill Sans"/>
              </a:rPr>
            </a:br>
            <a:r>
              <a:rPr i="0" lang="en-US" sz="1400" u="none" cap="none" strike="noStrike">
                <a:solidFill>
                  <a:srgbClr val="FFFFFF"/>
                </a:solidFill>
                <a:latin typeface="Gill Sans"/>
                <a:ea typeface="Gill Sans"/>
                <a:cs typeface="Gill Sans"/>
                <a:sym typeface="Gill Sans"/>
              </a:rPr>
              <a:t>institutions to engage</a:t>
            </a:r>
            <a:endParaRPr>
              <a:latin typeface="Gill Sans"/>
              <a:ea typeface="Gill Sans"/>
              <a:cs typeface="Gill Sans"/>
              <a:sym typeface="Gill Sans"/>
            </a:endParaRPr>
          </a:p>
        </p:txBody>
      </p:sp>
      <p:sp>
        <p:nvSpPr>
          <p:cNvPr id="157" name="Google Shape;157;p20"/>
          <p:cNvSpPr txBox="1"/>
          <p:nvPr/>
        </p:nvSpPr>
        <p:spPr>
          <a:xfrm>
            <a:off x="5367338" y="3384317"/>
            <a:ext cx="2654300" cy="738664"/>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Enterprise level </a:t>
            </a:r>
            <a:endParaRPr>
              <a:latin typeface="Gill Sans"/>
              <a:ea typeface="Gill Sans"/>
              <a:cs typeface="Gill Sans"/>
              <a:sym typeface="Gill Sans"/>
            </a:endParaRPr>
          </a:p>
          <a:p>
            <a:pPr indent="0" lvl="0" marL="0" marR="0" rtl="0" algn="r">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engagement with</a:t>
            </a:r>
            <a:endParaRPr>
              <a:latin typeface="Gill Sans"/>
              <a:ea typeface="Gill Sans"/>
              <a:cs typeface="Gill Sans"/>
              <a:sym typeface="Gill Sans"/>
            </a:endParaRPr>
          </a:p>
          <a:p>
            <a:pPr indent="0" lvl="0" marL="0" marR="0" rtl="0" algn="r">
              <a:lnSpc>
                <a:spcPct val="100000"/>
              </a:lnSpc>
              <a:spcBef>
                <a:spcPts val="0"/>
              </a:spcBef>
              <a:spcAft>
                <a:spcPts val="0"/>
              </a:spcAft>
              <a:buClr>
                <a:srgbClr val="FFFFFF"/>
              </a:buClr>
              <a:buSzPts val="1400"/>
              <a:buFont typeface="Arial"/>
              <a:buNone/>
            </a:pPr>
            <a:r>
              <a:rPr i="0" lang="en-US" sz="1400" u="none" cap="none" strike="noStrike">
                <a:solidFill>
                  <a:srgbClr val="FFFFFF"/>
                </a:solidFill>
                <a:latin typeface="Gill Sans"/>
                <a:ea typeface="Gill Sans"/>
                <a:cs typeface="Gill Sans"/>
                <a:sym typeface="Gill Sans"/>
              </a:rPr>
              <a:t> upstream projects limited</a:t>
            </a:r>
            <a:endParaRPr>
              <a:latin typeface="Gill Sans"/>
              <a:ea typeface="Gill Sans"/>
              <a:cs typeface="Gill Sans"/>
              <a:sym typeface="Gill Sans"/>
            </a:endParaRPr>
          </a:p>
        </p:txBody>
      </p:sp>
      <p:sp>
        <p:nvSpPr>
          <p:cNvPr id="158" name="Google Shape;158;p2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on Mainframe challenges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